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3"/>
  </p:notesMasterIdLst>
  <p:sldIdLst>
    <p:sldId id="399" r:id="rId2"/>
    <p:sldId id="494" r:id="rId3"/>
    <p:sldId id="498" r:id="rId4"/>
    <p:sldId id="503" r:id="rId5"/>
    <p:sldId id="502" r:id="rId6"/>
    <p:sldId id="500" r:id="rId7"/>
    <p:sldId id="476" r:id="rId8"/>
    <p:sldId id="479" r:id="rId9"/>
    <p:sldId id="499" r:id="rId10"/>
    <p:sldId id="501" r:id="rId11"/>
    <p:sldId id="495" r:id="rId12"/>
    <p:sldId id="488" r:id="rId13"/>
    <p:sldId id="477" r:id="rId14"/>
    <p:sldId id="504" r:id="rId15"/>
    <p:sldId id="489" r:id="rId16"/>
    <p:sldId id="478" r:id="rId17"/>
    <p:sldId id="484" r:id="rId18"/>
    <p:sldId id="485" r:id="rId19"/>
    <p:sldId id="486" r:id="rId20"/>
    <p:sldId id="487" r:id="rId21"/>
    <p:sldId id="475" r:id="rId22"/>
    <p:sldId id="493" r:id="rId23"/>
    <p:sldId id="497" r:id="rId24"/>
    <p:sldId id="291" r:id="rId25"/>
    <p:sldId id="319" r:id="rId26"/>
    <p:sldId id="466" r:id="rId27"/>
    <p:sldId id="427" r:id="rId28"/>
    <p:sldId id="407" r:id="rId29"/>
    <p:sldId id="422" r:id="rId30"/>
    <p:sldId id="446" r:id="rId31"/>
    <p:sldId id="467" r:id="rId32"/>
    <p:sldId id="470" r:id="rId33"/>
    <p:sldId id="480" r:id="rId34"/>
    <p:sldId id="318" r:id="rId35"/>
    <p:sldId id="328" r:id="rId36"/>
    <p:sldId id="334" r:id="rId37"/>
    <p:sldId id="442" r:id="rId38"/>
    <p:sldId id="316" r:id="rId39"/>
    <p:sldId id="450" r:id="rId40"/>
    <p:sldId id="392" r:id="rId41"/>
    <p:sldId id="401" r:id="rId42"/>
    <p:sldId id="445" r:id="rId43"/>
    <p:sldId id="464" r:id="rId44"/>
    <p:sldId id="447" r:id="rId45"/>
    <p:sldId id="482" r:id="rId46"/>
    <p:sldId id="332" r:id="rId47"/>
    <p:sldId id="331" r:id="rId48"/>
    <p:sldId id="429" r:id="rId49"/>
    <p:sldId id="463" r:id="rId50"/>
    <p:sldId id="402" r:id="rId51"/>
    <p:sldId id="393" r:id="rId52"/>
    <p:sldId id="323" r:id="rId53"/>
    <p:sldId id="317" r:id="rId54"/>
    <p:sldId id="322" r:id="rId55"/>
    <p:sldId id="324" r:id="rId56"/>
    <p:sldId id="448" r:id="rId57"/>
    <p:sldId id="449" r:id="rId58"/>
    <p:sldId id="335" r:id="rId59"/>
    <p:sldId id="419" r:id="rId60"/>
    <p:sldId id="496" r:id="rId61"/>
    <p:sldId id="481" r:id="rId62"/>
    <p:sldId id="325" r:id="rId63"/>
    <p:sldId id="326" r:id="rId64"/>
    <p:sldId id="327" r:id="rId65"/>
    <p:sldId id="471" r:id="rId66"/>
    <p:sldId id="472" r:id="rId67"/>
    <p:sldId id="473" r:id="rId68"/>
    <p:sldId id="474" r:id="rId69"/>
    <p:sldId id="321" r:id="rId70"/>
    <p:sldId id="412" r:id="rId71"/>
    <p:sldId id="468" r:id="rId72"/>
    <p:sldId id="440" r:id="rId73"/>
    <p:sldId id="391" r:id="rId74"/>
    <p:sldId id="337" r:id="rId75"/>
    <p:sldId id="338" r:id="rId76"/>
    <p:sldId id="405" r:id="rId77"/>
    <p:sldId id="406" r:id="rId78"/>
    <p:sldId id="428" r:id="rId79"/>
    <p:sldId id="410" r:id="rId80"/>
    <p:sldId id="411" r:id="rId81"/>
    <p:sldId id="433"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9F92A0-D277-4CF6-8039-E4FCF4E73862}" v="1" dt="2019-12-31T15:32:12.6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5182" autoAdjust="0"/>
  </p:normalViewPr>
  <p:slideViewPr>
    <p:cSldViewPr>
      <p:cViewPr varScale="1">
        <p:scale>
          <a:sx n="105" d="100"/>
          <a:sy n="105" d="100"/>
        </p:scale>
        <p:origin x="1734" y="1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Lewis" userId="2a8e5eb8-efe9-4e08-a7ea-504233c47013" providerId="ADAL" clId="{3A9F92A0-D277-4CF6-8039-E4FCF4E73862}"/>
    <pc:docChg chg="delSld">
      <pc:chgData name="Scott Lewis" userId="2a8e5eb8-efe9-4e08-a7ea-504233c47013" providerId="ADAL" clId="{3A9F92A0-D277-4CF6-8039-E4FCF4E73862}" dt="2019-12-31T15:32:01.957" v="0" actId="47"/>
      <pc:docMkLst>
        <pc:docMk/>
      </pc:docMkLst>
      <pc:sldChg chg="del">
        <pc:chgData name="Scott Lewis" userId="2a8e5eb8-efe9-4e08-a7ea-504233c47013" providerId="ADAL" clId="{3A9F92A0-D277-4CF6-8039-E4FCF4E73862}" dt="2019-12-31T15:32:01.957" v="0" actId="47"/>
        <pc:sldMkLst>
          <pc:docMk/>
          <pc:sldMk cId="1027325830" sldId="434"/>
        </pc:sldMkLst>
      </pc:sldChg>
      <pc:sldChg chg="del">
        <pc:chgData name="Scott Lewis" userId="2a8e5eb8-efe9-4e08-a7ea-504233c47013" providerId="ADAL" clId="{3A9F92A0-D277-4CF6-8039-E4FCF4E73862}" dt="2019-12-31T15:32:01.957" v="0" actId="47"/>
        <pc:sldMkLst>
          <pc:docMk/>
          <pc:sldMk cId="1343767833" sldId="435"/>
        </pc:sldMkLst>
      </pc:sldChg>
      <pc:sldChg chg="del">
        <pc:chgData name="Scott Lewis" userId="2a8e5eb8-efe9-4e08-a7ea-504233c47013" providerId="ADAL" clId="{3A9F92A0-D277-4CF6-8039-E4FCF4E73862}" dt="2019-12-31T15:32:01.957" v="0" actId="47"/>
        <pc:sldMkLst>
          <pc:docMk/>
          <pc:sldMk cId="2948692918" sldId="436"/>
        </pc:sldMkLst>
      </pc:sldChg>
      <pc:sldChg chg="del">
        <pc:chgData name="Scott Lewis" userId="2a8e5eb8-efe9-4e08-a7ea-504233c47013" providerId="ADAL" clId="{3A9F92A0-D277-4CF6-8039-E4FCF4E73862}" dt="2019-12-31T15:32:01.957" v="0" actId="47"/>
        <pc:sldMkLst>
          <pc:docMk/>
          <pc:sldMk cId="3744849904" sldId="437"/>
        </pc:sldMkLst>
      </pc:sldChg>
      <pc:sldChg chg="del">
        <pc:chgData name="Scott Lewis" userId="2a8e5eb8-efe9-4e08-a7ea-504233c47013" providerId="ADAL" clId="{3A9F92A0-D277-4CF6-8039-E4FCF4E73862}" dt="2019-12-31T15:32:01.957" v="0" actId="47"/>
        <pc:sldMkLst>
          <pc:docMk/>
          <pc:sldMk cId="325539996" sldId="438"/>
        </pc:sldMkLst>
      </pc:sldChg>
    </pc:docChg>
  </pc:docChgLst>
  <pc:docChgLst>
    <pc:chgData name="Scott Lewis" userId="2a8e5eb8-efe9-4e08-a7ea-504233c47013" providerId="ADAL" clId="{484C3631-F8AF-4DF4-998C-107455D72B70}"/>
    <pc:docChg chg="custSel addSld delSld modSld sldOrd">
      <pc:chgData name="Scott Lewis" userId="2a8e5eb8-efe9-4e08-a7ea-504233c47013" providerId="ADAL" clId="{484C3631-F8AF-4DF4-998C-107455D72B70}" dt="2019-11-01T17:09:42.336" v="453"/>
      <pc:docMkLst>
        <pc:docMk/>
      </pc:docMkLst>
      <pc:sldChg chg="addSp modSp add del ord">
        <pc:chgData name="Scott Lewis" userId="2a8e5eb8-efe9-4e08-a7ea-504233c47013" providerId="ADAL" clId="{484C3631-F8AF-4DF4-998C-107455D72B70}" dt="2019-11-01T15:54:31.790" v="283" actId="2696"/>
        <pc:sldMkLst>
          <pc:docMk/>
          <pc:sldMk cId="3508583828" sldId="256"/>
        </pc:sldMkLst>
        <pc:spChg chg="add mod">
          <ac:chgData name="Scott Lewis" userId="2a8e5eb8-efe9-4e08-a7ea-504233c47013" providerId="ADAL" clId="{484C3631-F8AF-4DF4-998C-107455D72B70}" dt="2019-11-01T15:50:37.123" v="191" actId="20577"/>
          <ac:spMkLst>
            <pc:docMk/>
            <pc:sldMk cId="3508583828" sldId="256"/>
            <ac:spMk id="3" creationId="{5A34E652-D429-4CFC-87C5-5DF0972C757D}"/>
          </ac:spMkLst>
        </pc:spChg>
      </pc:sldChg>
      <pc:sldChg chg="addSp delSp modSp add del ord">
        <pc:chgData name="Scott Lewis" userId="2a8e5eb8-efe9-4e08-a7ea-504233c47013" providerId="ADAL" clId="{484C3631-F8AF-4DF4-998C-107455D72B70}" dt="2019-11-01T15:55:09.973" v="293" actId="2696"/>
        <pc:sldMkLst>
          <pc:docMk/>
          <pc:sldMk cId="3108731600" sldId="257"/>
        </pc:sldMkLst>
        <pc:spChg chg="add mod">
          <ac:chgData name="Scott Lewis" userId="2a8e5eb8-efe9-4e08-a7ea-504233c47013" providerId="ADAL" clId="{484C3631-F8AF-4DF4-998C-107455D72B70}" dt="2019-11-01T15:50:47.240" v="223" actId="20577"/>
          <ac:spMkLst>
            <pc:docMk/>
            <pc:sldMk cId="3108731600" sldId="257"/>
            <ac:spMk id="3" creationId="{99F5D5FE-50A4-455D-9B36-D49685B93479}"/>
          </ac:spMkLst>
        </pc:spChg>
        <pc:picChg chg="del">
          <ac:chgData name="Scott Lewis" userId="2a8e5eb8-efe9-4e08-a7ea-504233c47013" providerId="ADAL" clId="{484C3631-F8AF-4DF4-998C-107455D72B70}" dt="2019-11-01T15:54:42.887" v="287"/>
          <ac:picMkLst>
            <pc:docMk/>
            <pc:sldMk cId="3108731600" sldId="257"/>
            <ac:picMk id="2" creationId="{047FF00E-90E8-4122-9F8D-A4031F134047}"/>
          </ac:picMkLst>
        </pc:picChg>
      </pc:sldChg>
      <pc:sldChg chg="addSp delSp modSp add del ord">
        <pc:chgData name="Scott Lewis" userId="2a8e5eb8-efe9-4e08-a7ea-504233c47013" providerId="ADAL" clId="{484C3631-F8AF-4DF4-998C-107455D72B70}" dt="2019-11-01T15:52:57.374" v="247" actId="2696"/>
        <pc:sldMkLst>
          <pc:docMk/>
          <pc:sldMk cId="1524394459" sldId="258"/>
        </pc:sldMkLst>
        <pc:spChg chg="add del mod">
          <ac:chgData name="Scott Lewis" userId="2a8e5eb8-efe9-4e08-a7ea-504233c47013" providerId="ADAL" clId="{484C3631-F8AF-4DF4-998C-107455D72B70}" dt="2019-11-01T15:52:40.840" v="243"/>
          <ac:spMkLst>
            <pc:docMk/>
            <pc:sldMk cId="1524394459" sldId="258"/>
            <ac:spMk id="6" creationId="{6ED53FEF-8EA0-486B-86C2-1A2D1F56A999}"/>
          </ac:spMkLst>
        </pc:spChg>
        <pc:picChg chg="del mod">
          <ac:chgData name="Scott Lewis" userId="2a8e5eb8-efe9-4e08-a7ea-504233c47013" providerId="ADAL" clId="{484C3631-F8AF-4DF4-998C-107455D72B70}" dt="2019-11-01T15:52:40.840" v="243"/>
          <ac:picMkLst>
            <pc:docMk/>
            <pc:sldMk cId="1524394459" sldId="258"/>
            <ac:picMk id="2" creationId="{28E8CCAA-C1E5-48DC-B250-F93CC022068D}"/>
          </ac:picMkLst>
        </pc:picChg>
        <pc:picChg chg="del mod modCrop">
          <ac:chgData name="Scott Lewis" userId="2a8e5eb8-efe9-4e08-a7ea-504233c47013" providerId="ADAL" clId="{484C3631-F8AF-4DF4-998C-107455D72B70}" dt="2019-11-01T15:52:40.840" v="243"/>
          <ac:picMkLst>
            <pc:docMk/>
            <pc:sldMk cId="1524394459" sldId="258"/>
            <ac:picMk id="4" creationId="{E277243E-98EC-4F8D-8B9F-3980E9A1A950}"/>
          </ac:picMkLst>
        </pc:picChg>
        <pc:picChg chg="add del">
          <ac:chgData name="Scott Lewis" userId="2a8e5eb8-efe9-4e08-a7ea-504233c47013" providerId="ADAL" clId="{484C3631-F8AF-4DF4-998C-107455D72B70}" dt="2019-11-01T15:50:06.672" v="121"/>
          <ac:picMkLst>
            <pc:docMk/>
            <pc:sldMk cId="1524394459" sldId="258"/>
            <ac:picMk id="5" creationId="{255F1FB3-3998-40E7-9CA1-DDB034FBEB70}"/>
          </ac:picMkLst>
        </pc:picChg>
        <pc:picChg chg="add del mod modCrop">
          <ac:chgData name="Scott Lewis" userId="2a8e5eb8-efe9-4e08-a7ea-504233c47013" providerId="ADAL" clId="{484C3631-F8AF-4DF4-998C-107455D72B70}" dt="2019-11-01T15:52:40.840" v="243"/>
          <ac:picMkLst>
            <pc:docMk/>
            <pc:sldMk cId="1524394459" sldId="258"/>
            <ac:picMk id="7" creationId="{8B7B44E7-8F3F-4982-985F-123CE2618B6E}"/>
          </ac:picMkLst>
        </pc:picChg>
      </pc:sldChg>
      <pc:sldChg chg="addSp modSp">
        <pc:chgData name="Scott Lewis" userId="2a8e5eb8-efe9-4e08-a7ea-504233c47013" providerId="ADAL" clId="{484C3631-F8AF-4DF4-998C-107455D72B70}" dt="2019-11-01T17:04:07.004" v="354" actId="14100"/>
        <pc:sldMkLst>
          <pc:docMk/>
          <pc:sldMk cId="410448138" sldId="324"/>
        </pc:sldMkLst>
        <pc:spChg chg="add mod">
          <ac:chgData name="Scott Lewis" userId="2a8e5eb8-efe9-4e08-a7ea-504233c47013" providerId="ADAL" clId="{484C3631-F8AF-4DF4-998C-107455D72B70}" dt="2019-11-01T17:04:04.332" v="353" actId="404"/>
          <ac:spMkLst>
            <pc:docMk/>
            <pc:sldMk cId="410448138" sldId="324"/>
            <ac:spMk id="2" creationId="{98AB3068-3353-4D7A-B778-C406C4B7550C}"/>
          </ac:spMkLst>
        </pc:spChg>
        <pc:picChg chg="mod">
          <ac:chgData name="Scott Lewis" userId="2a8e5eb8-efe9-4e08-a7ea-504233c47013" providerId="ADAL" clId="{484C3631-F8AF-4DF4-998C-107455D72B70}" dt="2019-11-01T17:04:07.004" v="354" actId="14100"/>
          <ac:picMkLst>
            <pc:docMk/>
            <pc:sldMk cId="410448138" sldId="324"/>
            <ac:picMk id="1026" creationId="{00000000-0000-0000-0000-000000000000}"/>
          </ac:picMkLst>
        </pc:picChg>
      </pc:sldChg>
      <pc:sldChg chg="modSp">
        <pc:chgData name="Scott Lewis" userId="2a8e5eb8-efe9-4e08-a7ea-504233c47013" providerId="ADAL" clId="{484C3631-F8AF-4DF4-998C-107455D72B70}" dt="2019-11-01T15:51:38.773" v="229" actId="20577"/>
        <pc:sldMkLst>
          <pc:docMk/>
          <pc:sldMk cId="3274518721" sldId="399"/>
        </pc:sldMkLst>
        <pc:spChg chg="mod">
          <ac:chgData name="Scott Lewis" userId="2a8e5eb8-efe9-4e08-a7ea-504233c47013" providerId="ADAL" clId="{484C3631-F8AF-4DF4-998C-107455D72B70}" dt="2019-11-01T15:51:38.773" v="229" actId="20577"/>
          <ac:spMkLst>
            <pc:docMk/>
            <pc:sldMk cId="3274518721" sldId="399"/>
            <ac:spMk id="2" creationId="{00000000-0000-0000-0000-000000000000}"/>
          </ac:spMkLst>
        </pc:spChg>
        <pc:spChg chg="mod">
          <ac:chgData name="Scott Lewis" userId="2a8e5eb8-efe9-4e08-a7ea-504233c47013" providerId="ADAL" clId="{484C3631-F8AF-4DF4-998C-107455D72B70}" dt="2019-11-01T15:48:02.390" v="3" actId="20577"/>
          <ac:spMkLst>
            <pc:docMk/>
            <pc:sldMk cId="3274518721" sldId="399"/>
            <ac:spMk id="3074" creationId="{00000000-0000-0000-0000-000000000000}"/>
          </ac:spMkLst>
        </pc:spChg>
      </pc:sldChg>
      <pc:sldChg chg="del">
        <pc:chgData name="Scott Lewis" userId="2a8e5eb8-efe9-4e08-a7ea-504233c47013" providerId="ADAL" clId="{484C3631-F8AF-4DF4-998C-107455D72B70}" dt="2019-11-01T16:39:35.994" v="324" actId="2696"/>
        <pc:sldMkLst>
          <pc:docMk/>
          <pc:sldMk cId="1948799710" sldId="439"/>
        </pc:sldMkLst>
      </pc:sldChg>
      <pc:sldChg chg="addSp delSp modSp add">
        <pc:chgData name="Scott Lewis" userId="2a8e5eb8-efe9-4e08-a7ea-504233c47013" providerId="ADAL" clId="{484C3631-F8AF-4DF4-998C-107455D72B70}" dt="2019-11-01T15:53:55.606" v="270" actId="1076"/>
        <pc:sldMkLst>
          <pc:docMk/>
          <pc:sldMk cId="1877637149" sldId="476"/>
        </pc:sldMkLst>
        <pc:spChg chg="del">
          <ac:chgData name="Scott Lewis" userId="2a8e5eb8-efe9-4e08-a7ea-504233c47013" providerId="ADAL" clId="{484C3631-F8AF-4DF4-998C-107455D72B70}" dt="2019-11-01T15:52:47.273" v="245" actId="478"/>
          <ac:spMkLst>
            <pc:docMk/>
            <pc:sldMk cId="1877637149" sldId="476"/>
            <ac:spMk id="2" creationId="{4C37EB82-98FD-4AAB-BDD6-4916B5C87B3D}"/>
          </ac:spMkLst>
        </pc:spChg>
        <pc:spChg chg="del">
          <ac:chgData name="Scott Lewis" userId="2a8e5eb8-efe9-4e08-a7ea-504233c47013" providerId="ADAL" clId="{484C3631-F8AF-4DF4-998C-107455D72B70}" dt="2019-11-01T15:52:48.924" v="246" actId="478"/>
          <ac:spMkLst>
            <pc:docMk/>
            <pc:sldMk cId="1877637149" sldId="476"/>
            <ac:spMk id="3" creationId="{981CF28E-1EBB-4789-AAAE-5D7DC08CC41B}"/>
          </ac:spMkLst>
        </pc:spChg>
        <pc:spChg chg="add">
          <ac:chgData name="Scott Lewis" userId="2a8e5eb8-efe9-4e08-a7ea-504233c47013" providerId="ADAL" clId="{484C3631-F8AF-4DF4-998C-107455D72B70}" dt="2019-11-01T15:52:43.707" v="244"/>
          <ac:spMkLst>
            <pc:docMk/>
            <pc:sldMk cId="1877637149" sldId="476"/>
            <ac:spMk id="6" creationId="{D1918D6F-4C22-41DC-B8C0-B86C5FB3C081}"/>
          </ac:spMkLst>
        </pc:spChg>
        <pc:picChg chg="add mod modCrop">
          <ac:chgData name="Scott Lewis" userId="2a8e5eb8-efe9-4e08-a7ea-504233c47013" providerId="ADAL" clId="{484C3631-F8AF-4DF4-998C-107455D72B70}" dt="2019-11-01T15:53:48.123" v="256" actId="1076"/>
          <ac:picMkLst>
            <pc:docMk/>
            <pc:sldMk cId="1877637149" sldId="476"/>
            <ac:picMk id="4" creationId="{DAA4A0B1-2DC7-4E3D-A334-1378BEC26669}"/>
          </ac:picMkLst>
        </pc:picChg>
        <pc:picChg chg="add mod">
          <ac:chgData name="Scott Lewis" userId="2a8e5eb8-efe9-4e08-a7ea-504233c47013" providerId="ADAL" clId="{484C3631-F8AF-4DF4-998C-107455D72B70}" dt="2019-11-01T15:53:52.023" v="269" actId="1036"/>
          <ac:picMkLst>
            <pc:docMk/>
            <pc:sldMk cId="1877637149" sldId="476"/>
            <ac:picMk id="5" creationId="{04F41AFE-9004-498F-A20B-A1D1BEF927A1}"/>
          </ac:picMkLst>
        </pc:picChg>
        <pc:picChg chg="add mod">
          <ac:chgData name="Scott Lewis" userId="2a8e5eb8-efe9-4e08-a7ea-504233c47013" providerId="ADAL" clId="{484C3631-F8AF-4DF4-998C-107455D72B70}" dt="2019-11-01T15:53:52.023" v="269" actId="1036"/>
          <ac:picMkLst>
            <pc:docMk/>
            <pc:sldMk cId="1877637149" sldId="476"/>
            <ac:picMk id="7" creationId="{85AA198F-38DE-4CC1-8C54-16B1285EE978}"/>
          </ac:picMkLst>
        </pc:picChg>
        <pc:picChg chg="add mod modCrop">
          <ac:chgData name="Scott Lewis" userId="2a8e5eb8-efe9-4e08-a7ea-504233c47013" providerId="ADAL" clId="{484C3631-F8AF-4DF4-998C-107455D72B70}" dt="2019-11-01T15:53:55.606" v="270" actId="1076"/>
          <ac:picMkLst>
            <pc:docMk/>
            <pc:sldMk cId="1877637149" sldId="476"/>
            <ac:picMk id="8" creationId="{EE802EA5-A7BD-4342-9DC4-2D9157FF0C88}"/>
          </ac:picMkLst>
        </pc:picChg>
      </pc:sldChg>
      <pc:sldChg chg="addSp delSp modSp add">
        <pc:chgData name="Scott Lewis" userId="2a8e5eb8-efe9-4e08-a7ea-504233c47013" providerId="ADAL" clId="{484C3631-F8AF-4DF4-998C-107455D72B70}" dt="2019-11-01T15:54:24.457" v="282"/>
        <pc:sldMkLst>
          <pc:docMk/>
          <pc:sldMk cId="2791510444" sldId="477"/>
        </pc:sldMkLst>
        <pc:spChg chg="del">
          <ac:chgData name="Scott Lewis" userId="2a8e5eb8-efe9-4e08-a7ea-504233c47013" providerId="ADAL" clId="{484C3631-F8AF-4DF4-998C-107455D72B70}" dt="2019-11-01T15:54:07.356" v="274" actId="478"/>
          <ac:spMkLst>
            <pc:docMk/>
            <pc:sldMk cId="2791510444" sldId="477"/>
            <ac:spMk id="2" creationId="{BB1EF7B6-27C5-406B-B558-F58934C97433}"/>
          </ac:spMkLst>
        </pc:spChg>
        <pc:spChg chg="del">
          <ac:chgData name="Scott Lewis" userId="2a8e5eb8-efe9-4e08-a7ea-504233c47013" providerId="ADAL" clId="{484C3631-F8AF-4DF4-998C-107455D72B70}" dt="2019-11-01T15:54:06.140" v="273" actId="478"/>
          <ac:spMkLst>
            <pc:docMk/>
            <pc:sldMk cId="2791510444" sldId="477"/>
            <ac:spMk id="3" creationId="{B1E97503-FFB1-4835-9654-8286301F7388}"/>
          </ac:spMkLst>
        </pc:spChg>
        <pc:spChg chg="add">
          <ac:chgData name="Scott Lewis" userId="2a8e5eb8-efe9-4e08-a7ea-504233c47013" providerId="ADAL" clId="{484C3631-F8AF-4DF4-998C-107455D72B70}" dt="2019-11-01T15:54:24.457" v="282"/>
          <ac:spMkLst>
            <pc:docMk/>
            <pc:sldMk cId="2791510444" sldId="477"/>
            <ac:spMk id="5" creationId="{72A6BFD5-FED4-42B7-9C0B-2329F4509D10}"/>
          </ac:spMkLst>
        </pc:spChg>
        <pc:picChg chg="add mod">
          <ac:chgData name="Scott Lewis" userId="2a8e5eb8-efe9-4e08-a7ea-504233c47013" providerId="ADAL" clId="{484C3631-F8AF-4DF4-998C-107455D72B70}" dt="2019-11-01T15:54:16.240" v="281" actId="1035"/>
          <ac:picMkLst>
            <pc:docMk/>
            <pc:sldMk cId="2791510444" sldId="477"/>
            <ac:picMk id="4" creationId="{15E0C838-D545-40F5-B525-81F7FF4D0584}"/>
          </ac:picMkLst>
        </pc:picChg>
      </pc:sldChg>
      <pc:sldChg chg="addSp delSp modSp add">
        <pc:chgData name="Scott Lewis" userId="2a8e5eb8-efe9-4e08-a7ea-504233c47013" providerId="ADAL" clId="{484C3631-F8AF-4DF4-998C-107455D72B70}" dt="2019-11-01T15:55:05.823" v="292"/>
        <pc:sldMkLst>
          <pc:docMk/>
          <pc:sldMk cId="2324653479" sldId="478"/>
        </pc:sldMkLst>
        <pc:spChg chg="del">
          <ac:chgData name="Scott Lewis" userId="2a8e5eb8-efe9-4e08-a7ea-504233c47013" providerId="ADAL" clId="{484C3631-F8AF-4DF4-998C-107455D72B70}" dt="2019-11-01T15:54:39.623" v="286" actId="478"/>
          <ac:spMkLst>
            <pc:docMk/>
            <pc:sldMk cId="2324653479" sldId="478"/>
            <ac:spMk id="2" creationId="{AB3E61CD-3901-406E-B167-EBEC3D837108}"/>
          </ac:spMkLst>
        </pc:spChg>
        <pc:spChg chg="del">
          <ac:chgData name="Scott Lewis" userId="2a8e5eb8-efe9-4e08-a7ea-504233c47013" providerId="ADAL" clId="{484C3631-F8AF-4DF4-998C-107455D72B70}" dt="2019-11-01T15:54:38.540" v="285" actId="478"/>
          <ac:spMkLst>
            <pc:docMk/>
            <pc:sldMk cId="2324653479" sldId="478"/>
            <ac:spMk id="3" creationId="{A674B70B-7B64-4048-965F-49BDF74E6BF9}"/>
          </ac:spMkLst>
        </pc:spChg>
        <pc:spChg chg="add">
          <ac:chgData name="Scott Lewis" userId="2a8e5eb8-efe9-4e08-a7ea-504233c47013" providerId="ADAL" clId="{484C3631-F8AF-4DF4-998C-107455D72B70}" dt="2019-11-01T15:55:05.823" v="292"/>
          <ac:spMkLst>
            <pc:docMk/>
            <pc:sldMk cId="2324653479" sldId="478"/>
            <ac:spMk id="5" creationId="{BAE7772C-43BA-4C16-A41D-672052E1FE8D}"/>
          </ac:spMkLst>
        </pc:spChg>
        <pc:picChg chg="add mod">
          <ac:chgData name="Scott Lewis" userId="2a8e5eb8-efe9-4e08-a7ea-504233c47013" providerId="ADAL" clId="{484C3631-F8AF-4DF4-998C-107455D72B70}" dt="2019-11-01T15:54:53.657" v="291" actId="1076"/>
          <ac:picMkLst>
            <pc:docMk/>
            <pc:sldMk cId="2324653479" sldId="478"/>
            <ac:picMk id="4" creationId="{8D2E3C8F-5F37-4C58-A863-0531B55AF3A9}"/>
          </ac:picMkLst>
        </pc:picChg>
      </pc:sldChg>
      <pc:sldChg chg="addSp delSp modSp add">
        <pc:chgData name="Scott Lewis" userId="2a8e5eb8-efe9-4e08-a7ea-504233c47013" providerId="ADAL" clId="{484C3631-F8AF-4DF4-998C-107455D72B70}" dt="2019-11-01T16:05:43.046" v="323"/>
        <pc:sldMkLst>
          <pc:docMk/>
          <pc:sldMk cId="307918280" sldId="479"/>
        </pc:sldMkLst>
        <pc:spChg chg="del">
          <ac:chgData name="Scott Lewis" userId="2a8e5eb8-efe9-4e08-a7ea-504233c47013" providerId="ADAL" clId="{484C3631-F8AF-4DF4-998C-107455D72B70}" dt="2019-11-01T16:03:41.762" v="295" actId="478"/>
          <ac:spMkLst>
            <pc:docMk/>
            <pc:sldMk cId="307918280" sldId="479"/>
            <ac:spMk id="2" creationId="{AEE8F6F4-443F-4F0F-8F36-B0C41D12BE3B}"/>
          </ac:spMkLst>
        </pc:spChg>
        <pc:spChg chg="del">
          <ac:chgData name="Scott Lewis" userId="2a8e5eb8-efe9-4e08-a7ea-504233c47013" providerId="ADAL" clId="{484C3631-F8AF-4DF4-998C-107455D72B70}" dt="2019-11-01T16:03:43.163" v="296" actId="478"/>
          <ac:spMkLst>
            <pc:docMk/>
            <pc:sldMk cId="307918280" sldId="479"/>
            <ac:spMk id="3" creationId="{9952BD92-9A09-4526-B092-5FD6133A4FA9}"/>
          </ac:spMkLst>
        </pc:spChg>
        <pc:spChg chg="add mod">
          <ac:chgData name="Scott Lewis" userId="2a8e5eb8-efe9-4e08-a7ea-504233c47013" providerId="ADAL" clId="{484C3631-F8AF-4DF4-998C-107455D72B70}" dt="2019-11-01T16:05:37.980" v="321" actId="692"/>
          <ac:spMkLst>
            <pc:docMk/>
            <pc:sldMk cId="307918280" sldId="479"/>
            <ac:spMk id="5" creationId="{9433EE3D-7820-43BD-A1AF-80687183276F}"/>
          </ac:spMkLst>
        </pc:spChg>
        <pc:spChg chg="add del">
          <ac:chgData name="Scott Lewis" userId="2a8e5eb8-efe9-4e08-a7ea-504233c47013" providerId="ADAL" clId="{484C3631-F8AF-4DF4-998C-107455D72B70}" dt="2019-11-01T16:05:43.046" v="323"/>
          <ac:spMkLst>
            <pc:docMk/>
            <pc:sldMk cId="307918280" sldId="479"/>
            <ac:spMk id="6" creationId="{F63B7950-93D4-4D22-AAE0-E05D6A08D9FC}"/>
          </ac:spMkLst>
        </pc:spChg>
        <pc:picChg chg="add mod modCrop">
          <ac:chgData name="Scott Lewis" userId="2a8e5eb8-efe9-4e08-a7ea-504233c47013" providerId="ADAL" clId="{484C3631-F8AF-4DF4-998C-107455D72B70}" dt="2019-11-01T16:05:14.864" v="315" actId="1076"/>
          <ac:picMkLst>
            <pc:docMk/>
            <pc:sldMk cId="307918280" sldId="479"/>
            <ac:picMk id="4" creationId="{92CCD30A-BFAB-4A6C-9DA8-326406B6B273}"/>
          </ac:picMkLst>
        </pc:picChg>
      </pc:sldChg>
      <pc:sldChg chg="addSp delSp modSp add">
        <pc:chgData name="Scott Lewis" userId="2a8e5eb8-efe9-4e08-a7ea-504233c47013" providerId="ADAL" clId="{484C3631-F8AF-4DF4-998C-107455D72B70}" dt="2019-11-01T16:47:29.291" v="347" actId="692"/>
        <pc:sldMkLst>
          <pc:docMk/>
          <pc:sldMk cId="2723921852" sldId="480"/>
        </pc:sldMkLst>
        <pc:spChg chg="del">
          <ac:chgData name="Scott Lewis" userId="2a8e5eb8-efe9-4e08-a7ea-504233c47013" providerId="ADAL" clId="{484C3631-F8AF-4DF4-998C-107455D72B70}" dt="2019-11-01T16:46:52.057" v="327" actId="478"/>
          <ac:spMkLst>
            <pc:docMk/>
            <pc:sldMk cId="2723921852" sldId="480"/>
            <ac:spMk id="2" creationId="{0BFD6C96-4451-4FEB-81B7-DF2684FC1AED}"/>
          </ac:spMkLst>
        </pc:spChg>
        <pc:spChg chg="del">
          <ac:chgData name="Scott Lewis" userId="2a8e5eb8-efe9-4e08-a7ea-504233c47013" providerId="ADAL" clId="{484C3631-F8AF-4DF4-998C-107455D72B70}" dt="2019-11-01T16:46:50.960" v="326" actId="478"/>
          <ac:spMkLst>
            <pc:docMk/>
            <pc:sldMk cId="2723921852" sldId="480"/>
            <ac:spMk id="3" creationId="{AC068DF0-3A94-4591-B5FB-C5C9A05C17D2}"/>
          </ac:spMkLst>
        </pc:spChg>
        <pc:picChg chg="add mod modCrop">
          <ac:chgData name="Scott Lewis" userId="2a8e5eb8-efe9-4e08-a7ea-504233c47013" providerId="ADAL" clId="{484C3631-F8AF-4DF4-998C-107455D72B70}" dt="2019-11-01T16:47:29.291" v="347" actId="692"/>
          <ac:picMkLst>
            <pc:docMk/>
            <pc:sldMk cId="2723921852" sldId="480"/>
            <ac:picMk id="4" creationId="{37003EB7-B810-4709-976E-B9E732BC7B5A}"/>
          </ac:picMkLst>
        </pc:picChg>
      </pc:sldChg>
      <pc:sldChg chg="add del">
        <pc:chgData name="Scott Lewis" userId="2a8e5eb8-efe9-4e08-a7ea-504233c47013" providerId="ADAL" clId="{484C3631-F8AF-4DF4-998C-107455D72B70}" dt="2019-11-01T17:01:57.253" v="349" actId="2696"/>
        <pc:sldMkLst>
          <pc:docMk/>
          <pc:sldMk cId="2639811817" sldId="481"/>
        </pc:sldMkLst>
      </pc:sldChg>
      <pc:sldChg chg="addSp delSp modSp add">
        <pc:chgData name="Scott Lewis" userId="2a8e5eb8-efe9-4e08-a7ea-504233c47013" providerId="ADAL" clId="{484C3631-F8AF-4DF4-998C-107455D72B70}" dt="2019-11-01T17:07:31.610" v="394" actId="692"/>
        <pc:sldMkLst>
          <pc:docMk/>
          <pc:sldMk cId="3204846399" sldId="481"/>
        </pc:sldMkLst>
        <pc:spChg chg="mod">
          <ac:chgData name="Scott Lewis" userId="2a8e5eb8-efe9-4e08-a7ea-504233c47013" providerId="ADAL" clId="{484C3631-F8AF-4DF4-998C-107455D72B70}" dt="2019-11-01T17:07:16.400" v="388" actId="207"/>
          <ac:spMkLst>
            <pc:docMk/>
            <pc:sldMk cId="3204846399" sldId="481"/>
            <ac:spMk id="2" creationId="{A6251B6D-06AC-420E-A468-9A516DC8B639}"/>
          </ac:spMkLst>
        </pc:spChg>
        <pc:spChg chg="del">
          <ac:chgData name="Scott Lewis" userId="2a8e5eb8-efe9-4e08-a7ea-504233c47013" providerId="ADAL" clId="{484C3631-F8AF-4DF4-998C-107455D72B70}" dt="2019-11-01T17:05:58.497" v="371" actId="478"/>
          <ac:spMkLst>
            <pc:docMk/>
            <pc:sldMk cId="3204846399" sldId="481"/>
            <ac:spMk id="3" creationId="{EB28FF09-3881-489F-A1C1-D7F93BE8914C}"/>
          </ac:spMkLst>
        </pc:spChg>
        <pc:picChg chg="add mod modCrop">
          <ac:chgData name="Scott Lewis" userId="2a8e5eb8-efe9-4e08-a7ea-504233c47013" providerId="ADAL" clId="{484C3631-F8AF-4DF4-998C-107455D72B70}" dt="2019-11-01T17:07:31.610" v="394" actId="692"/>
          <ac:picMkLst>
            <pc:docMk/>
            <pc:sldMk cId="3204846399" sldId="481"/>
            <ac:picMk id="4" creationId="{CADB195B-4C81-4449-9401-62107E4CE0E6}"/>
          </ac:picMkLst>
        </pc:picChg>
      </pc:sldChg>
      <pc:sldChg chg="addSp delSp modSp add">
        <pc:chgData name="Scott Lewis" userId="2a8e5eb8-efe9-4e08-a7ea-504233c47013" providerId="ADAL" clId="{484C3631-F8AF-4DF4-998C-107455D72B70}" dt="2019-11-01T17:09:42.336" v="453"/>
        <pc:sldMkLst>
          <pc:docMk/>
          <pc:sldMk cId="3917551116" sldId="482"/>
        </pc:sldMkLst>
        <pc:spChg chg="del">
          <ac:chgData name="Scott Lewis" userId="2a8e5eb8-efe9-4e08-a7ea-504233c47013" providerId="ADAL" clId="{484C3631-F8AF-4DF4-998C-107455D72B70}" dt="2019-11-01T17:07:45.759" v="397" actId="478"/>
          <ac:spMkLst>
            <pc:docMk/>
            <pc:sldMk cId="3917551116" sldId="482"/>
            <ac:spMk id="2" creationId="{13BE4580-DDCF-4F17-B559-7C486D6E845C}"/>
          </ac:spMkLst>
        </pc:spChg>
        <pc:spChg chg="del">
          <ac:chgData name="Scott Lewis" userId="2a8e5eb8-efe9-4e08-a7ea-504233c47013" providerId="ADAL" clId="{484C3631-F8AF-4DF4-998C-107455D72B70}" dt="2019-11-01T17:07:44.415" v="396" actId="478"/>
          <ac:spMkLst>
            <pc:docMk/>
            <pc:sldMk cId="3917551116" sldId="482"/>
            <ac:spMk id="3" creationId="{2F1AA50B-7AA2-4752-AEB9-D8FF82EFC2A0}"/>
          </ac:spMkLst>
        </pc:spChg>
        <pc:spChg chg="add mod">
          <ac:chgData name="Scott Lewis" userId="2a8e5eb8-efe9-4e08-a7ea-504233c47013" providerId="ADAL" clId="{484C3631-F8AF-4DF4-998C-107455D72B70}" dt="2019-11-01T17:08:38.106" v="442" actId="207"/>
          <ac:spMkLst>
            <pc:docMk/>
            <pc:sldMk cId="3917551116" sldId="482"/>
            <ac:spMk id="5" creationId="{C9CA141E-CB05-44AE-BF8B-54135D381063}"/>
          </ac:spMkLst>
        </pc:spChg>
        <pc:spChg chg="add mod">
          <ac:chgData name="Scott Lewis" userId="2a8e5eb8-efe9-4e08-a7ea-504233c47013" providerId="ADAL" clId="{484C3631-F8AF-4DF4-998C-107455D72B70}" dt="2019-11-01T17:09:32.174" v="452" actId="404"/>
          <ac:spMkLst>
            <pc:docMk/>
            <pc:sldMk cId="3917551116" sldId="482"/>
            <ac:spMk id="7" creationId="{33831044-495A-4632-8321-A7A8AC6EE13F}"/>
          </ac:spMkLst>
        </pc:spChg>
        <pc:picChg chg="add mod modCrop">
          <ac:chgData name="Scott Lewis" userId="2a8e5eb8-efe9-4e08-a7ea-504233c47013" providerId="ADAL" clId="{484C3631-F8AF-4DF4-998C-107455D72B70}" dt="2019-11-01T17:09:42.336" v="453"/>
          <ac:picMkLst>
            <pc:docMk/>
            <pc:sldMk cId="3917551116" sldId="482"/>
            <ac:picMk id="4" creationId="{C927629C-F122-4C31-BD68-D16C50B2DAFD}"/>
          </ac:picMkLst>
        </pc:picChg>
        <pc:picChg chg="add mod">
          <ac:chgData name="Scott Lewis" userId="2a8e5eb8-efe9-4e08-a7ea-504233c47013" providerId="ADAL" clId="{484C3631-F8AF-4DF4-998C-107455D72B70}" dt="2019-11-01T17:09:13.707" v="445" actId="1076"/>
          <ac:picMkLst>
            <pc:docMk/>
            <pc:sldMk cId="3917551116" sldId="482"/>
            <ac:picMk id="6" creationId="{CECBA126-E84E-4C3D-84E8-A97F52A63B6A}"/>
          </ac:picMkLst>
        </pc:picChg>
      </pc:sldChg>
    </pc:docChg>
  </pc:docChgLst>
  <pc:docChgLst>
    <pc:chgData name="Scott Lewis" userId="2a8e5eb8-efe9-4e08-a7ea-504233c47013" providerId="ADAL" clId="{4B37BFD1-FAC8-43AB-9972-9F745176C0AD}"/>
    <pc:docChg chg="undo custSel addSld delSld modSld sldOrd">
      <pc:chgData name="Scott Lewis" userId="2a8e5eb8-efe9-4e08-a7ea-504233c47013" providerId="ADAL" clId="{4B37BFD1-FAC8-43AB-9972-9F745176C0AD}" dt="2019-11-04T15:10:40.866" v="395" actId="1076"/>
      <pc:docMkLst>
        <pc:docMk/>
      </pc:docMkLst>
      <pc:sldChg chg="delSp modSp add del">
        <pc:chgData name="Scott Lewis" userId="2a8e5eb8-efe9-4e08-a7ea-504233c47013" providerId="ADAL" clId="{4B37BFD1-FAC8-43AB-9972-9F745176C0AD}" dt="2019-11-04T03:00:48.878" v="49" actId="2696"/>
        <pc:sldMkLst>
          <pc:docMk/>
          <pc:sldMk cId="2598819610" sldId="256"/>
        </pc:sldMkLst>
        <pc:picChg chg="del mod modCrop">
          <ac:chgData name="Scott Lewis" userId="2a8e5eb8-efe9-4e08-a7ea-504233c47013" providerId="ADAL" clId="{4B37BFD1-FAC8-43AB-9972-9F745176C0AD}" dt="2019-11-04T03:00:29.443" v="41"/>
          <ac:picMkLst>
            <pc:docMk/>
            <pc:sldMk cId="2598819610" sldId="256"/>
            <ac:picMk id="4" creationId="{9CEF2F6A-CF33-4E5F-A1E6-8C73A549F53C}"/>
          </ac:picMkLst>
        </pc:picChg>
      </pc:sldChg>
      <pc:sldChg chg="delSp add del">
        <pc:chgData name="Scott Lewis" userId="2a8e5eb8-efe9-4e08-a7ea-504233c47013" providerId="ADAL" clId="{4B37BFD1-FAC8-43AB-9972-9F745176C0AD}" dt="2019-11-04T03:01:54.902" v="62" actId="2696"/>
        <pc:sldMkLst>
          <pc:docMk/>
          <pc:sldMk cId="612900568" sldId="257"/>
        </pc:sldMkLst>
        <pc:picChg chg="del">
          <ac:chgData name="Scott Lewis" userId="2a8e5eb8-efe9-4e08-a7ea-504233c47013" providerId="ADAL" clId="{4B37BFD1-FAC8-43AB-9972-9F745176C0AD}" dt="2019-11-04T03:00:54.800" v="50"/>
          <ac:picMkLst>
            <pc:docMk/>
            <pc:sldMk cId="612900568" sldId="257"/>
            <ac:picMk id="4" creationId="{D532F2A6-D410-4197-B9EA-84A2A54926BE}"/>
          </ac:picMkLst>
        </pc:picChg>
      </pc:sldChg>
      <pc:sldChg chg="delSp add del">
        <pc:chgData name="Scott Lewis" userId="2a8e5eb8-efe9-4e08-a7ea-504233c47013" providerId="ADAL" clId="{4B37BFD1-FAC8-43AB-9972-9F745176C0AD}" dt="2019-11-04T03:01:55.926" v="63" actId="2696"/>
        <pc:sldMkLst>
          <pc:docMk/>
          <pc:sldMk cId="2601911244" sldId="259"/>
        </pc:sldMkLst>
        <pc:picChg chg="del">
          <ac:chgData name="Scott Lewis" userId="2a8e5eb8-efe9-4e08-a7ea-504233c47013" providerId="ADAL" clId="{4B37BFD1-FAC8-43AB-9972-9F745176C0AD}" dt="2019-11-04T03:01:41.678" v="58"/>
          <ac:picMkLst>
            <pc:docMk/>
            <pc:sldMk cId="2601911244" sldId="259"/>
            <ac:picMk id="4" creationId="{E28CD2B9-EF30-4224-8678-651FFB5CDDDE}"/>
          </ac:picMkLst>
        </pc:picChg>
      </pc:sldChg>
      <pc:sldChg chg="delSp add del">
        <pc:chgData name="Scott Lewis" userId="2a8e5eb8-efe9-4e08-a7ea-504233c47013" providerId="ADAL" clId="{4B37BFD1-FAC8-43AB-9972-9F745176C0AD}" dt="2019-11-04T03:01:56.836" v="64" actId="2696"/>
        <pc:sldMkLst>
          <pc:docMk/>
          <pc:sldMk cId="936206630" sldId="260"/>
        </pc:sldMkLst>
        <pc:picChg chg="del">
          <ac:chgData name="Scott Lewis" userId="2a8e5eb8-efe9-4e08-a7ea-504233c47013" providerId="ADAL" clId="{4B37BFD1-FAC8-43AB-9972-9F745176C0AD}" dt="2019-11-04T03:01:48.808" v="60"/>
          <ac:picMkLst>
            <pc:docMk/>
            <pc:sldMk cId="936206630" sldId="260"/>
            <ac:picMk id="4" creationId="{3CAAB3C8-4DF6-4835-BB05-FA82A4F1B61E}"/>
          </ac:picMkLst>
        </pc:picChg>
      </pc:sldChg>
      <pc:sldChg chg="addSp modSp">
        <pc:chgData name="Scott Lewis" userId="2a8e5eb8-efe9-4e08-a7ea-504233c47013" providerId="ADAL" clId="{4B37BFD1-FAC8-43AB-9972-9F745176C0AD}" dt="2019-11-04T14:54:05.347" v="322" actId="1035"/>
        <pc:sldMkLst>
          <pc:docMk/>
          <pc:sldMk cId="2264140517" sldId="319"/>
        </pc:sldMkLst>
        <pc:spChg chg="add mod">
          <ac:chgData name="Scott Lewis" userId="2a8e5eb8-efe9-4e08-a7ea-504233c47013" providerId="ADAL" clId="{4B37BFD1-FAC8-43AB-9972-9F745176C0AD}" dt="2019-11-04T14:53:58.046" v="262" actId="1582"/>
          <ac:spMkLst>
            <pc:docMk/>
            <pc:sldMk cId="2264140517" sldId="319"/>
            <ac:spMk id="7" creationId="{58610C83-A101-45FC-B949-E63F680448D0}"/>
          </ac:spMkLst>
        </pc:spChg>
        <pc:spChg chg="add mod">
          <ac:chgData name="Scott Lewis" userId="2a8e5eb8-efe9-4e08-a7ea-504233c47013" providerId="ADAL" clId="{4B37BFD1-FAC8-43AB-9972-9F745176C0AD}" dt="2019-11-04T14:54:05.347" v="322" actId="1035"/>
          <ac:spMkLst>
            <pc:docMk/>
            <pc:sldMk cId="2264140517" sldId="319"/>
            <ac:spMk id="8" creationId="{E61D47C7-5924-4344-AADA-259D63A5CFAF}"/>
          </ac:spMkLst>
        </pc:spChg>
      </pc:sldChg>
      <pc:sldChg chg="modSp">
        <pc:chgData name="Scott Lewis" userId="2a8e5eb8-efe9-4e08-a7ea-504233c47013" providerId="ADAL" clId="{4B37BFD1-FAC8-43AB-9972-9F745176C0AD}" dt="2019-11-04T03:16:35.898" v="253" actId="1035"/>
        <pc:sldMkLst>
          <pc:docMk/>
          <pc:sldMk cId="905605070" sldId="322"/>
        </pc:sldMkLst>
        <pc:spChg chg="mod">
          <ac:chgData name="Scott Lewis" userId="2a8e5eb8-efe9-4e08-a7ea-504233c47013" providerId="ADAL" clId="{4B37BFD1-FAC8-43AB-9972-9F745176C0AD}" dt="2019-11-04T03:16:29.095" v="251" actId="1036"/>
          <ac:spMkLst>
            <pc:docMk/>
            <pc:sldMk cId="905605070" sldId="322"/>
            <ac:spMk id="3" creationId="{00000000-0000-0000-0000-000000000000}"/>
          </ac:spMkLst>
        </pc:spChg>
        <pc:spChg chg="mod">
          <ac:chgData name="Scott Lewis" userId="2a8e5eb8-efe9-4e08-a7ea-504233c47013" providerId="ADAL" clId="{4B37BFD1-FAC8-43AB-9972-9F745176C0AD}" dt="2019-11-04T03:16:35.898" v="253" actId="1035"/>
          <ac:spMkLst>
            <pc:docMk/>
            <pc:sldMk cId="905605070" sldId="322"/>
            <ac:spMk id="4" creationId="{00000000-0000-0000-0000-000000000000}"/>
          </ac:spMkLst>
        </pc:spChg>
        <pc:spChg chg="mod">
          <ac:chgData name="Scott Lewis" userId="2a8e5eb8-efe9-4e08-a7ea-504233c47013" providerId="ADAL" clId="{4B37BFD1-FAC8-43AB-9972-9F745176C0AD}" dt="2019-11-04T03:16:17.197" v="248" actId="1076"/>
          <ac:spMkLst>
            <pc:docMk/>
            <pc:sldMk cId="905605070" sldId="322"/>
            <ac:spMk id="5" creationId="{00000000-0000-0000-0000-000000000000}"/>
          </ac:spMkLst>
        </pc:spChg>
        <pc:picChg chg="mod ord">
          <ac:chgData name="Scott Lewis" userId="2a8e5eb8-efe9-4e08-a7ea-504233c47013" providerId="ADAL" clId="{4B37BFD1-FAC8-43AB-9972-9F745176C0AD}" dt="2019-11-04T03:16:08.622" v="247" actId="1076"/>
          <ac:picMkLst>
            <pc:docMk/>
            <pc:sldMk cId="905605070" sldId="322"/>
            <ac:picMk id="2050" creationId="{00000000-0000-0000-0000-000000000000}"/>
          </ac:picMkLst>
        </pc:picChg>
      </pc:sldChg>
      <pc:sldChg chg="ord">
        <pc:chgData name="Scott Lewis" userId="2a8e5eb8-efe9-4e08-a7ea-504233c47013" providerId="ADAL" clId="{4B37BFD1-FAC8-43AB-9972-9F745176C0AD}" dt="2019-11-04T15:06:48.854" v="391"/>
        <pc:sldMkLst>
          <pc:docMk/>
          <pc:sldMk cId="2159660308" sldId="323"/>
        </pc:sldMkLst>
      </pc:sldChg>
      <pc:sldChg chg="ord">
        <pc:chgData name="Scott Lewis" userId="2a8e5eb8-efe9-4e08-a7ea-504233c47013" providerId="ADAL" clId="{4B37BFD1-FAC8-43AB-9972-9F745176C0AD}" dt="2019-11-04T15:05:30.149" v="389"/>
        <pc:sldMkLst>
          <pc:docMk/>
          <pc:sldMk cId="3304520524" sldId="331"/>
        </pc:sldMkLst>
      </pc:sldChg>
      <pc:sldChg chg="del">
        <pc:chgData name="Scott Lewis" userId="2a8e5eb8-efe9-4e08-a7ea-504233c47013" providerId="ADAL" clId="{4B37BFD1-FAC8-43AB-9972-9F745176C0AD}" dt="2019-11-04T03:18:26.879" v="256" actId="2696"/>
        <pc:sldMkLst>
          <pc:docMk/>
          <pc:sldMk cId="0" sldId="367"/>
        </pc:sldMkLst>
      </pc:sldChg>
      <pc:sldChg chg="addSp delSp modSp">
        <pc:chgData name="Scott Lewis" userId="2a8e5eb8-efe9-4e08-a7ea-504233c47013" providerId="ADAL" clId="{4B37BFD1-FAC8-43AB-9972-9F745176C0AD}" dt="2019-11-04T15:10:40.866" v="395" actId="1076"/>
        <pc:sldMkLst>
          <pc:docMk/>
          <pc:sldMk cId="3007902055" sldId="430"/>
        </pc:sldMkLst>
        <pc:spChg chg="del">
          <ac:chgData name="Scott Lewis" userId="2a8e5eb8-efe9-4e08-a7ea-504233c47013" providerId="ADAL" clId="{4B37BFD1-FAC8-43AB-9972-9F745176C0AD}" dt="2019-11-04T15:10:36.366" v="394" actId="478"/>
          <ac:spMkLst>
            <pc:docMk/>
            <pc:sldMk cId="3007902055" sldId="430"/>
            <ac:spMk id="4" creationId="{00000000-0000-0000-0000-000000000000}"/>
          </ac:spMkLst>
        </pc:spChg>
        <pc:spChg chg="add mod">
          <ac:chgData name="Scott Lewis" userId="2a8e5eb8-efe9-4e08-a7ea-504233c47013" providerId="ADAL" clId="{4B37BFD1-FAC8-43AB-9972-9F745176C0AD}" dt="2019-11-04T15:10:40.866" v="395" actId="1076"/>
          <ac:spMkLst>
            <pc:docMk/>
            <pc:sldMk cId="3007902055" sldId="430"/>
            <ac:spMk id="7" creationId="{009D6FB1-7388-42F5-B379-9A063F0F547A}"/>
          </ac:spMkLst>
        </pc:spChg>
      </pc:sldChg>
      <pc:sldChg chg="del">
        <pc:chgData name="Scott Lewis" userId="2a8e5eb8-efe9-4e08-a7ea-504233c47013" providerId="ADAL" clId="{4B37BFD1-FAC8-43AB-9972-9F745176C0AD}" dt="2019-11-04T15:05:40.277" v="390" actId="2696"/>
        <pc:sldMkLst>
          <pc:docMk/>
          <pc:sldMk cId="0" sldId="443"/>
        </pc:sldMkLst>
      </pc:sldChg>
      <pc:sldChg chg="del">
        <pc:chgData name="Scott Lewis" userId="2a8e5eb8-efe9-4e08-a7ea-504233c47013" providerId="ADAL" clId="{4B37BFD1-FAC8-43AB-9972-9F745176C0AD}" dt="2019-11-04T03:18:16.859" v="254" actId="2696"/>
        <pc:sldMkLst>
          <pc:docMk/>
          <pc:sldMk cId="3456778430" sldId="453"/>
        </pc:sldMkLst>
      </pc:sldChg>
      <pc:sldChg chg="del">
        <pc:chgData name="Scott Lewis" userId="2a8e5eb8-efe9-4e08-a7ea-504233c47013" providerId="ADAL" clId="{4B37BFD1-FAC8-43AB-9972-9F745176C0AD}" dt="2019-11-04T03:18:22.285" v="255" actId="2696"/>
        <pc:sldMkLst>
          <pc:docMk/>
          <pc:sldMk cId="3130468036" sldId="454"/>
        </pc:sldMkLst>
      </pc:sldChg>
      <pc:sldChg chg="addSp modSp">
        <pc:chgData name="Scott Lewis" userId="2a8e5eb8-efe9-4e08-a7ea-504233c47013" providerId="ADAL" clId="{4B37BFD1-FAC8-43AB-9972-9F745176C0AD}" dt="2019-11-04T14:54:19.427" v="357" actId="1038"/>
        <pc:sldMkLst>
          <pc:docMk/>
          <pc:sldMk cId="357530494" sldId="465"/>
        </pc:sldMkLst>
        <pc:spChg chg="add mod">
          <ac:chgData name="Scott Lewis" userId="2a8e5eb8-efe9-4e08-a7ea-504233c47013" providerId="ADAL" clId="{4B37BFD1-FAC8-43AB-9972-9F745176C0AD}" dt="2019-11-04T14:54:19.427" v="357" actId="1038"/>
          <ac:spMkLst>
            <pc:docMk/>
            <pc:sldMk cId="357530494" sldId="465"/>
            <ac:spMk id="8" creationId="{1B5A63A0-10BB-4CDE-B134-FB5BC6C8819B}"/>
          </ac:spMkLst>
        </pc:spChg>
      </pc:sldChg>
      <pc:sldChg chg="addSp modSp">
        <pc:chgData name="Scott Lewis" userId="2a8e5eb8-efe9-4e08-a7ea-504233c47013" providerId="ADAL" clId="{4B37BFD1-FAC8-43AB-9972-9F745176C0AD}" dt="2019-11-04T14:57:36.845" v="383" actId="208"/>
        <pc:sldMkLst>
          <pc:docMk/>
          <pc:sldMk cId="3152513660" sldId="466"/>
        </pc:sldMkLst>
        <pc:spChg chg="add mod">
          <ac:chgData name="Scott Lewis" userId="2a8e5eb8-efe9-4e08-a7ea-504233c47013" providerId="ADAL" clId="{4B37BFD1-FAC8-43AB-9972-9F745176C0AD}" dt="2019-11-04T14:56:39.121" v="362" actId="1038"/>
          <ac:spMkLst>
            <pc:docMk/>
            <pc:sldMk cId="3152513660" sldId="466"/>
            <ac:spMk id="7" creationId="{108603A9-3F70-4E76-A9F3-01CC87245DE8}"/>
          </ac:spMkLst>
        </pc:spChg>
        <pc:spChg chg="add mod">
          <ac:chgData name="Scott Lewis" userId="2a8e5eb8-efe9-4e08-a7ea-504233c47013" providerId="ADAL" clId="{4B37BFD1-FAC8-43AB-9972-9F745176C0AD}" dt="2019-11-04T14:56:46.552" v="380" actId="1035"/>
          <ac:spMkLst>
            <pc:docMk/>
            <pc:sldMk cId="3152513660" sldId="466"/>
            <ac:spMk id="8" creationId="{4E4546AD-D5F5-455A-96E8-6F4F3E6A5293}"/>
          </ac:spMkLst>
        </pc:spChg>
        <pc:spChg chg="add mod">
          <ac:chgData name="Scott Lewis" userId="2a8e5eb8-efe9-4e08-a7ea-504233c47013" providerId="ADAL" clId="{4B37BFD1-FAC8-43AB-9972-9F745176C0AD}" dt="2019-11-04T14:57:36.845" v="383" actId="208"/>
          <ac:spMkLst>
            <pc:docMk/>
            <pc:sldMk cId="3152513660" sldId="466"/>
            <ac:spMk id="9" creationId="{85E08263-A78F-4F50-ACFC-43C50F84B7AA}"/>
          </ac:spMkLst>
        </pc:spChg>
      </pc:sldChg>
      <pc:sldChg chg="del">
        <pc:chgData name="Scott Lewis" userId="2a8e5eb8-efe9-4e08-a7ea-504233c47013" providerId="ADAL" clId="{4B37BFD1-FAC8-43AB-9972-9F745176C0AD}" dt="2019-11-04T03:18:29.205" v="257" actId="2696"/>
        <pc:sldMkLst>
          <pc:docMk/>
          <pc:sldMk cId="3867580359" sldId="469"/>
        </pc:sldMkLst>
      </pc:sldChg>
      <pc:sldChg chg="del">
        <pc:chgData name="Scott Lewis" userId="2a8e5eb8-efe9-4e08-a7ea-504233c47013" providerId="ADAL" clId="{4B37BFD1-FAC8-43AB-9972-9F745176C0AD}" dt="2019-11-04T03:12:54.166" v="235" actId="2696"/>
        <pc:sldMkLst>
          <pc:docMk/>
          <pc:sldMk cId="307918280" sldId="479"/>
        </pc:sldMkLst>
      </pc:sldChg>
      <pc:sldChg chg="add">
        <pc:chgData name="Scott Lewis" userId="2a8e5eb8-efe9-4e08-a7ea-504233c47013" providerId="ADAL" clId="{4B37BFD1-FAC8-43AB-9972-9F745176C0AD}" dt="2019-11-04T03:13:10.238" v="237"/>
        <pc:sldMkLst>
          <pc:docMk/>
          <pc:sldMk cId="963883947" sldId="479"/>
        </pc:sldMkLst>
      </pc:sldChg>
      <pc:sldChg chg="addSp delSp modSp">
        <pc:chgData name="Scott Lewis" userId="2a8e5eb8-efe9-4e08-a7ea-504233c47013" providerId="ADAL" clId="{4B37BFD1-FAC8-43AB-9972-9F745176C0AD}" dt="2019-11-04T15:03:38.817" v="388" actId="1076"/>
        <pc:sldMkLst>
          <pc:docMk/>
          <pc:sldMk cId="3917551116" sldId="482"/>
        </pc:sldMkLst>
        <pc:spChg chg="add mod">
          <ac:chgData name="Scott Lewis" userId="2a8e5eb8-efe9-4e08-a7ea-504233c47013" providerId="ADAL" clId="{4B37BFD1-FAC8-43AB-9972-9F745176C0AD}" dt="2019-11-04T15:03:38.817" v="388" actId="1076"/>
          <ac:spMkLst>
            <pc:docMk/>
            <pc:sldMk cId="3917551116" sldId="482"/>
            <ac:spMk id="2" creationId="{C92C5128-20BA-4E7B-94E6-17260A59ACA3}"/>
          </ac:spMkLst>
        </pc:spChg>
        <pc:spChg chg="del">
          <ac:chgData name="Scott Lewis" userId="2a8e5eb8-efe9-4e08-a7ea-504233c47013" providerId="ADAL" clId="{4B37BFD1-FAC8-43AB-9972-9F745176C0AD}" dt="2019-11-04T15:03:35.867" v="387" actId="478"/>
          <ac:spMkLst>
            <pc:docMk/>
            <pc:sldMk cId="3917551116" sldId="482"/>
            <ac:spMk id="7" creationId="{33831044-495A-4632-8321-A7A8AC6EE13F}"/>
          </ac:spMkLst>
        </pc:spChg>
      </pc:sldChg>
      <pc:sldChg chg="addSp delSp modSp add">
        <pc:chgData name="Scott Lewis" userId="2a8e5eb8-efe9-4e08-a7ea-504233c47013" providerId="ADAL" clId="{4B37BFD1-FAC8-43AB-9972-9F745176C0AD}" dt="2019-11-01T17:55:41.470" v="25" actId="14100"/>
        <pc:sldMkLst>
          <pc:docMk/>
          <pc:sldMk cId="1376621259" sldId="483"/>
        </pc:sldMkLst>
        <pc:spChg chg="del">
          <ac:chgData name="Scott Lewis" userId="2a8e5eb8-efe9-4e08-a7ea-504233c47013" providerId="ADAL" clId="{4B37BFD1-FAC8-43AB-9972-9F745176C0AD}" dt="2019-11-01T17:54:18.287" v="2" actId="478"/>
          <ac:spMkLst>
            <pc:docMk/>
            <pc:sldMk cId="1376621259" sldId="483"/>
            <ac:spMk id="2" creationId="{2F642AAC-B6F7-4456-ABD0-364A02437E80}"/>
          </ac:spMkLst>
        </pc:spChg>
        <pc:spChg chg="del">
          <ac:chgData name="Scott Lewis" userId="2a8e5eb8-efe9-4e08-a7ea-504233c47013" providerId="ADAL" clId="{4B37BFD1-FAC8-43AB-9972-9F745176C0AD}" dt="2019-11-01T17:54:17.236" v="1" actId="478"/>
          <ac:spMkLst>
            <pc:docMk/>
            <pc:sldMk cId="1376621259" sldId="483"/>
            <ac:spMk id="3" creationId="{89F7244E-9060-421E-9981-A3452C175D65}"/>
          </ac:spMkLst>
        </pc:spChg>
        <pc:spChg chg="add del">
          <ac:chgData name="Scott Lewis" userId="2a8e5eb8-efe9-4e08-a7ea-504233c47013" providerId="ADAL" clId="{4B37BFD1-FAC8-43AB-9972-9F745176C0AD}" dt="2019-11-01T17:54:46.053" v="13"/>
          <ac:spMkLst>
            <pc:docMk/>
            <pc:sldMk cId="1376621259" sldId="483"/>
            <ac:spMk id="5" creationId="{1F5CEA78-307E-487E-969D-495847C9864A}"/>
          </ac:spMkLst>
        </pc:spChg>
        <pc:picChg chg="add mod modCrop">
          <ac:chgData name="Scott Lewis" userId="2a8e5eb8-efe9-4e08-a7ea-504233c47013" providerId="ADAL" clId="{4B37BFD1-FAC8-43AB-9972-9F745176C0AD}" dt="2019-11-01T17:55:41.470" v="25" actId="14100"/>
          <ac:picMkLst>
            <pc:docMk/>
            <pc:sldMk cId="1376621259" sldId="483"/>
            <ac:picMk id="4" creationId="{32AB0804-BCFC-448F-AB26-F6CFB93C89F6}"/>
          </ac:picMkLst>
        </pc:picChg>
        <pc:picChg chg="add mod modCrop">
          <ac:chgData name="Scott Lewis" userId="2a8e5eb8-efe9-4e08-a7ea-504233c47013" providerId="ADAL" clId="{4B37BFD1-FAC8-43AB-9972-9F745176C0AD}" dt="2019-11-01T17:55:39.753" v="24" actId="14100"/>
          <ac:picMkLst>
            <pc:docMk/>
            <pc:sldMk cId="1376621259" sldId="483"/>
            <ac:picMk id="6" creationId="{34B352E2-8900-48BD-85EF-BE5CDE1C2313}"/>
          </ac:picMkLst>
        </pc:picChg>
      </pc:sldChg>
      <pc:sldChg chg="addSp delSp modSp add">
        <pc:chgData name="Scott Lewis" userId="2a8e5eb8-efe9-4e08-a7ea-504233c47013" providerId="ADAL" clId="{4B37BFD1-FAC8-43AB-9972-9F745176C0AD}" dt="2019-11-04T03:00:44.711" v="48" actId="1036"/>
        <pc:sldMkLst>
          <pc:docMk/>
          <pc:sldMk cId="939202251" sldId="484"/>
        </pc:sldMkLst>
        <pc:spChg chg="del">
          <ac:chgData name="Scott Lewis" userId="2a8e5eb8-efe9-4e08-a7ea-504233c47013" providerId="ADAL" clId="{4B37BFD1-FAC8-43AB-9972-9F745176C0AD}" dt="2019-11-04T03:00:11.060" v="35" actId="478"/>
          <ac:spMkLst>
            <pc:docMk/>
            <pc:sldMk cId="939202251" sldId="484"/>
            <ac:spMk id="2" creationId="{8CF7476F-60D2-44E7-B0D6-12BB83205798}"/>
          </ac:spMkLst>
        </pc:spChg>
        <pc:spChg chg="del">
          <ac:chgData name="Scott Lewis" userId="2a8e5eb8-efe9-4e08-a7ea-504233c47013" providerId="ADAL" clId="{4B37BFD1-FAC8-43AB-9972-9F745176C0AD}" dt="2019-11-04T03:00:08.277" v="34" actId="478"/>
          <ac:spMkLst>
            <pc:docMk/>
            <pc:sldMk cId="939202251" sldId="484"/>
            <ac:spMk id="3" creationId="{060E552B-8BBA-49FD-8574-623BE7D6E2BA}"/>
          </ac:spMkLst>
        </pc:spChg>
        <pc:picChg chg="add mod">
          <ac:chgData name="Scott Lewis" userId="2a8e5eb8-efe9-4e08-a7ea-504233c47013" providerId="ADAL" clId="{4B37BFD1-FAC8-43AB-9972-9F745176C0AD}" dt="2019-11-04T03:00:44.711" v="48" actId="1036"/>
          <ac:picMkLst>
            <pc:docMk/>
            <pc:sldMk cId="939202251" sldId="484"/>
            <ac:picMk id="4" creationId="{93D3465E-726E-4741-8AC8-A5F31CA59092}"/>
          </ac:picMkLst>
        </pc:picChg>
      </pc:sldChg>
      <pc:sldChg chg="add del">
        <pc:chgData name="Scott Lewis" userId="2a8e5eb8-efe9-4e08-a7ea-504233c47013" providerId="ADAL" clId="{4B37BFD1-FAC8-43AB-9972-9F745176C0AD}" dt="2019-11-04T03:00:14.902" v="37"/>
        <pc:sldMkLst>
          <pc:docMk/>
          <pc:sldMk cId="3745561256" sldId="485"/>
        </pc:sldMkLst>
      </pc:sldChg>
      <pc:sldChg chg="addSp modSp add">
        <pc:chgData name="Scott Lewis" userId="2a8e5eb8-efe9-4e08-a7ea-504233c47013" providerId="ADAL" clId="{4B37BFD1-FAC8-43AB-9972-9F745176C0AD}" dt="2019-11-04T03:03:42.740" v="89" actId="1035"/>
        <pc:sldMkLst>
          <pc:docMk/>
          <pc:sldMk cId="4248755285" sldId="485"/>
        </pc:sldMkLst>
        <pc:picChg chg="add mod modCrop">
          <ac:chgData name="Scott Lewis" userId="2a8e5eb8-efe9-4e08-a7ea-504233c47013" providerId="ADAL" clId="{4B37BFD1-FAC8-43AB-9972-9F745176C0AD}" dt="2019-11-04T03:03:42.740" v="89" actId="1035"/>
          <ac:picMkLst>
            <pc:docMk/>
            <pc:sldMk cId="4248755285" sldId="485"/>
            <ac:picMk id="2" creationId="{3455B9B6-6F7B-4FC4-A9AE-1C77E07C00A4}"/>
          </ac:picMkLst>
        </pc:picChg>
      </pc:sldChg>
      <pc:sldChg chg="add del">
        <pc:chgData name="Scott Lewis" userId="2a8e5eb8-efe9-4e08-a7ea-504233c47013" providerId="ADAL" clId="{4B37BFD1-FAC8-43AB-9972-9F745176C0AD}" dt="2019-11-04T03:00:14.902" v="37"/>
        <pc:sldMkLst>
          <pc:docMk/>
          <pc:sldMk cId="1959705307" sldId="486"/>
        </pc:sldMkLst>
      </pc:sldChg>
      <pc:sldChg chg="addSp modSp add">
        <pc:chgData name="Scott Lewis" userId="2a8e5eb8-efe9-4e08-a7ea-504233c47013" providerId="ADAL" clId="{4B37BFD1-FAC8-43AB-9972-9F745176C0AD}" dt="2019-11-04T03:03:14.392" v="85" actId="1035"/>
        <pc:sldMkLst>
          <pc:docMk/>
          <pc:sldMk cId="2906640994" sldId="486"/>
        </pc:sldMkLst>
        <pc:picChg chg="add mod modCrop">
          <ac:chgData name="Scott Lewis" userId="2a8e5eb8-efe9-4e08-a7ea-504233c47013" providerId="ADAL" clId="{4B37BFD1-FAC8-43AB-9972-9F745176C0AD}" dt="2019-11-04T03:03:14.392" v="85" actId="1035"/>
          <ac:picMkLst>
            <pc:docMk/>
            <pc:sldMk cId="2906640994" sldId="486"/>
            <ac:picMk id="2" creationId="{E21D8FD8-911D-47CE-A4D6-BE244D298A78}"/>
          </ac:picMkLst>
        </pc:picChg>
      </pc:sldChg>
      <pc:sldChg chg="addSp modSp add">
        <pc:chgData name="Scott Lewis" userId="2a8e5eb8-efe9-4e08-a7ea-504233c47013" providerId="ADAL" clId="{4B37BFD1-FAC8-43AB-9972-9F745176C0AD}" dt="2019-11-04T03:03:05.080" v="83" actId="1037"/>
        <pc:sldMkLst>
          <pc:docMk/>
          <pc:sldMk cId="538603622" sldId="487"/>
        </pc:sldMkLst>
        <pc:picChg chg="add mod modCrop">
          <ac:chgData name="Scott Lewis" userId="2a8e5eb8-efe9-4e08-a7ea-504233c47013" providerId="ADAL" clId="{4B37BFD1-FAC8-43AB-9972-9F745176C0AD}" dt="2019-11-04T03:03:05.080" v="83" actId="1037"/>
          <ac:picMkLst>
            <pc:docMk/>
            <pc:sldMk cId="538603622" sldId="487"/>
            <ac:picMk id="2" creationId="{87F70150-32AA-4DB9-9766-EDC7E6A55122}"/>
          </ac:picMkLst>
        </pc:picChg>
      </pc:sldChg>
      <pc:sldChg chg="add del">
        <pc:chgData name="Scott Lewis" userId="2a8e5eb8-efe9-4e08-a7ea-504233c47013" providerId="ADAL" clId="{4B37BFD1-FAC8-43AB-9972-9F745176C0AD}" dt="2019-11-04T03:00:14.902" v="37"/>
        <pc:sldMkLst>
          <pc:docMk/>
          <pc:sldMk cId="2133779265" sldId="487"/>
        </pc:sldMkLst>
      </pc:sldChg>
      <pc:sldChg chg="add del">
        <pc:chgData name="Scott Lewis" userId="2a8e5eb8-efe9-4e08-a7ea-504233c47013" providerId="ADAL" clId="{4B37BFD1-FAC8-43AB-9972-9F745176C0AD}" dt="2019-11-04T03:00:14.902" v="37"/>
        <pc:sldMkLst>
          <pc:docMk/>
          <pc:sldMk cId="508614926" sldId="488"/>
        </pc:sldMkLst>
      </pc:sldChg>
      <pc:sldChg chg="modSp add del">
        <pc:chgData name="Scott Lewis" userId="2a8e5eb8-efe9-4e08-a7ea-504233c47013" providerId="ADAL" clId="{4B37BFD1-FAC8-43AB-9972-9F745176C0AD}" dt="2019-11-04T03:12:54.184" v="236" actId="2696"/>
        <pc:sldMkLst>
          <pc:docMk/>
          <pc:sldMk cId="2420250951" sldId="488"/>
        </pc:sldMkLst>
        <pc:spChg chg="mod">
          <ac:chgData name="Scott Lewis" userId="2a8e5eb8-efe9-4e08-a7ea-504233c47013" providerId="ADAL" clId="{4B37BFD1-FAC8-43AB-9972-9F745176C0AD}" dt="2019-11-04T03:04:36.920" v="128" actId="20577"/>
          <ac:spMkLst>
            <pc:docMk/>
            <pc:sldMk cId="2420250951" sldId="488"/>
            <ac:spMk id="2" creationId="{A14C5F23-3DAF-419A-8002-DB6A96DB22A8}"/>
          </ac:spMkLst>
        </pc:spChg>
        <pc:spChg chg="mod">
          <ac:chgData name="Scott Lewis" userId="2a8e5eb8-efe9-4e08-a7ea-504233c47013" providerId="ADAL" clId="{4B37BFD1-FAC8-43AB-9972-9F745176C0AD}" dt="2019-11-04T03:06:08.520" v="234" actId="20577"/>
          <ac:spMkLst>
            <pc:docMk/>
            <pc:sldMk cId="2420250951" sldId="488"/>
            <ac:spMk id="3" creationId="{0056BCA8-10A4-4D0D-B6BA-74E839A36DD9}"/>
          </ac:spMkLst>
        </pc:spChg>
      </pc:sldChg>
      <pc:sldChg chg="add">
        <pc:chgData name="Scott Lewis" userId="2a8e5eb8-efe9-4e08-a7ea-504233c47013" providerId="ADAL" clId="{4B37BFD1-FAC8-43AB-9972-9F745176C0AD}" dt="2019-11-04T03:13:10.238" v="237"/>
        <pc:sldMkLst>
          <pc:docMk/>
          <pc:sldMk cId="3493725934" sldId="4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71C643-5E9A-41C5-9AC0-E4642549691C}" type="datetimeFigureOut">
              <a:rPr lang="en-US" smtClean="0"/>
              <a:pPr/>
              <a:t>11/2/2021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1D9AD1-80D3-4A7D-A249-E3C92719D33B}" type="slidenum">
              <a:rPr lang="en-US" smtClean="0"/>
              <a:pPr/>
              <a:t>‹#›</a:t>
            </a:fld>
            <a:endParaRPr lang="en-US" dirty="0"/>
          </a:p>
        </p:txBody>
      </p:sp>
    </p:spTree>
    <p:extLst>
      <p:ext uri="{BB962C8B-B14F-4D97-AF65-F5344CB8AC3E}">
        <p14:creationId xmlns:p14="http://schemas.microsoft.com/office/powerpoint/2010/main" val="2842229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youtube.com/watch?v=3QI20CeJRJY"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ticketnews.com/2018/02/la-dodgers-eventellect-record-breaking-dea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stubhub.com/sixer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leacherreport.com/articles/2860732-nationals-astros-drew-23m-viewers-was-least-watched-world-series-game-7-ev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ahoo.com/finance/news/baseball-fans-too-old-too-163002757.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sportsbusinessdaily.com/Daily/Closing-Bell/2019/10/30/Game-7-tix.aspx"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https://www.youtube.com/watch?v=wtJPe1ksS6E</a:t>
            </a:r>
          </a:p>
        </p:txBody>
      </p:sp>
      <p:sp>
        <p:nvSpPr>
          <p:cNvPr id="4" name="Slide Number Placeholder 3"/>
          <p:cNvSpPr>
            <a:spLocks noGrp="1"/>
          </p:cNvSpPr>
          <p:nvPr>
            <p:ph type="sldNum" sz="quarter" idx="5"/>
          </p:nvPr>
        </p:nvSpPr>
        <p:spPr/>
        <p:txBody>
          <a:bodyPr/>
          <a:lstStyle/>
          <a:p>
            <a:fld id="{E71D9AD1-80D3-4A7D-A249-E3C92719D33B}" type="slidenum">
              <a:rPr lang="en-US" smtClean="0"/>
              <a:pPr/>
              <a:t>3</a:t>
            </a:fld>
            <a:endParaRPr lang="en-US" dirty="0"/>
          </a:p>
        </p:txBody>
      </p:sp>
    </p:spTree>
    <p:extLst>
      <p:ext uri="{BB962C8B-B14F-4D97-AF65-F5344CB8AC3E}">
        <p14:creationId xmlns:p14="http://schemas.microsoft.com/office/powerpoint/2010/main" val="2078527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https://public.tableau.com/profile/russell.scibetti#!/vizhome/FanCostIndexAcrossProfessionalSports/ByLeague</a:t>
            </a:r>
          </a:p>
          <a:p>
            <a:r>
              <a:rPr lang="en-US" dirty="0"/>
              <a:t>Search New Venue and by Market</a:t>
            </a:r>
          </a:p>
        </p:txBody>
      </p:sp>
      <p:sp>
        <p:nvSpPr>
          <p:cNvPr id="4" name="Slide Number Placeholder 3"/>
          <p:cNvSpPr>
            <a:spLocks noGrp="1"/>
          </p:cNvSpPr>
          <p:nvPr>
            <p:ph type="sldNum" sz="quarter" idx="10"/>
          </p:nvPr>
        </p:nvSpPr>
        <p:spPr/>
        <p:txBody>
          <a:bodyPr/>
          <a:lstStyle/>
          <a:p>
            <a:fld id="{E71D9AD1-80D3-4A7D-A249-E3C92719D33B}" type="slidenum">
              <a:rPr lang="en-US" smtClean="0"/>
              <a:pPr/>
              <a:t>27</a:t>
            </a:fld>
            <a:endParaRPr lang="en-US" dirty="0"/>
          </a:p>
        </p:txBody>
      </p:sp>
    </p:spTree>
    <p:extLst>
      <p:ext uri="{BB962C8B-B14F-4D97-AF65-F5344CB8AC3E}">
        <p14:creationId xmlns:p14="http://schemas.microsoft.com/office/powerpoint/2010/main" val="892508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http://www.sports-management-degrees.com/stadium/</a:t>
            </a:r>
          </a:p>
        </p:txBody>
      </p:sp>
      <p:sp>
        <p:nvSpPr>
          <p:cNvPr id="4" name="Slide Number Placeholder 3"/>
          <p:cNvSpPr>
            <a:spLocks noGrp="1"/>
          </p:cNvSpPr>
          <p:nvPr>
            <p:ph type="sldNum" sz="quarter" idx="10"/>
          </p:nvPr>
        </p:nvSpPr>
        <p:spPr/>
        <p:txBody>
          <a:bodyPr/>
          <a:lstStyle/>
          <a:p>
            <a:fld id="{E71D9AD1-80D3-4A7D-A249-E3C92719D33B}" type="slidenum">
              <a:rPr lang="en-US" smtClean="0"/>
              <a:pPr/>
              <a:t>28</a:t>
            </a:fld>
            <a:endParaRPr lang="en-US" dirty="0"/>
          </a:p>
        </p:txBody>
      </p:sp>
    </p:spTree>
    <p:extLst>
      <p:ext uri="{BB962C8B-B14F-4D97-AF65-F5344CB8AC3E}">
        <p14:creationId xmlns:p14="http://schemas.microsoft.com/office/powerpoint/2010/main" val="3119156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http://www.ajc.com/sports/how-many-hot-dogs-bought-mercedes-benz-stadium-first-million-fans/TeFit4na4q0QqKvwGlKrXL/</a:t>
            </a:r>
          </a:p>
        </p:txBody>
      </p:sp>
      <p:sp>
        <p:nvSpPr>
          <p:cNvPr id="4" name="Slide Number Placeholder 3"/>
          <p:cNvSpPr>
            <a:spLocks noGrp="1"/>
          </p:cNvSpPr>
          <p:nvPr>
            <p:ph type="sldNum" sz="quarter" idx="10"/>
          </p:nvPr>
        </p:nvSpPr>
        <p:spPr/>
        <p:txBody>
          <a:bodyPr/>
          <a:lstStyle/>
          <a:p>
            <a:fld id="{94850E0F-4DB7-4106-8E06-11831BC0EA4F}" type="slidenum">
              <a:rPr lang="en-US" smtClean="0"/>
              <a:pPr/>
              <a:t>29</a:t>
            </a:fld>
            <a:endParaRPr lang="en-US" dirty="0"/>
          </a:p>
        </p:txBody>
      </p:sp>
    </p:spTree>
    <p:extLst>
      <p:ext uri="{BB962C8B-B14F-4D97-AF65-F5344CB8AC3E}">
        <p14:creationId xmlns:p14="http://schemas.microsoft.com/office/powerpoint/2010/main" val="1864254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http://www.cnbc.com/id/43051567</a:t>
            </a:r>
          </a:p>
        </p:txBody>
      </p:sp>
      <p:sp>
        <p:nvSpPr>
          <p:cNvPr id="4" name="Slide Number Placeholder 3"/>
          <p:cNvSpPr>
            <a:spLocks noGrp="1"/>
          </p:cNvSpPr>
          <p:nvPr>
            <p:ph type="sldNum" sz="quarter" idx="10"/>
          </p:nvPr>
        </p:nvSpPr>
        <p:spPr/>
        <p:txBody>
          <a:bodyPr/>
          <a:lstStyle/>
          <a:p>
            <a:fld id="{393E3E03-08CC-40EE-B40D-8F1F79AB65B0}" type="slidenum">
              <a:rPr lang="en-US" smtClean="0"/>
              <a:pPr/>
              <a:t>30</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https://www.youtube.com/watch?v=vc9v0iZhiqU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https://www.youtube.com/watch?v=3QI20CeJRJY</a:t>
            </a:r>
            <a:endParaRPr lang="en-US" sz="1200" dirty="0"/>
          </a:p>
          <a:p>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32</a:t>
            </a:fld>
            <a:endParaRPr lang="en-US" dirty="0"/>
          </a:p>
        </p:txBody>
      </p:sp>
    </p:spTree>
    <p:extLst>
      <p:ext uri="{BB962C8B-B14F-4D97-AF65-F5344CB8AC3E}">
        <p14:creationId xmlns:p14="http://schemas.microsoft.com/office/powerpoint/2010/main" val="2613217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https://www.ticketnews.com/2018/02/la-dodgers-eventellect-record-breaking-deal/</a:t>
            </a:r>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33</a:t>
            </a:fld>
            <a:endParaRPr lang="en-US" dirty="0"/>
          </a:p>
        </p:txBody>
      </p:sp>
    </p:spTree>
    <p:extLst>
      <p:ext uri="{BB962C8B-B14F-4D97-AF65-F5344CB8AC3E}">
        <p14:creationId xmlns:p14="http://schemas.microsoft.com/office/powerpoint/2010/main" val="3739303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http://www.nba.com/bulls/tickets/seating.html</a:t>
            </a:r>
          </a:p>
        </p:txBody>
      </p:sp>
      <p:sp>
        <p:nvSpPr>
          <p:cNvPr id="4" name="Slide Number Placeholder 3"/>
          <p:cNvSpPr>
            <a:spLocks noGrp="1"/>
          </p:cNvSpPr>
          <p:nvPr>
            <p:ph type="sldNum" sz="quarter" idx="10"/>
          </p:nvPr>
        </p:nvSpPr>
        <p:spPr/>
        <p:txBody>
          <a:bodyPr/>
          <a:lstStyle/>
          <a:p>
            <a:fld id="{E71D9AD1-80D3-4A7D-A249-E3C92719D33B}" type="slidenum">
              <a:rPr lang="en-US" smtClean="0"/>
              <a:pPr/>
              <a:t>38</a:t>
            </a:fld>
            <a:endParaRPr lang="en-US" dirty="0"/>
          </a:p>
        </p:txBody>
      </p:sp>
    </p:spTree>
    <p:extLst>
      <p:ext uri="{BB962C8B-B14F-4D97-AF65-F5344CB8AC3E}">
        <p14:creationId xmlns:p14="http://schemas.microsoft.com/office/powerpoint/2010/main" val="1090926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http://www.stubhub.com/chicago-bulls-tickets/chicago-bulls-chicago-united-center-11-18-2013-4335542/</a:t>
            </a:r>
          </a:p>
        </p:txBody>
      </p:sp>
      <p:sp>
        <p:nvSpPr>
          <p:cNvPr id="4" name="Slide Number Placeholder 3"/>
          <p:cNvSpPr>
            <a:spLocks noGrp="1"/>
          </p:cNvSpPr>
          <p:nvPr>
            <p:ph type="sldNum" sz="quarter" idx="10"/>
          </p:nvPr>
        </p:nvSpPr>
        <p:spPr/>
        <p:txBody>
          <a:bodyPr/>
          <a:lstStyle/>
          <a:p>
            <a:fld id="{E71D9AD1-80D3-4A7D-A249-E3C92719D33B}" type="slidenum">
              <a:rPr lang="en-US" smtClean="0"/>
              <a:pPr/>
              <a:t>40</a:t>
            </a:fld>
            <a:endParaRPr lang="en-US" dirty="0"/>
          </a:p>
        </p:txBody>
      </p:sp>
    </p:spTree>
    <p:extLst>
      <p:ext uri="{BB962C8B-B14F-4D97-AF65-F5344CB8AC3E}">
        <p14:creationId xmlns:p14="http://schemas.microsoft.com/office/powerpoint/2010/main" val="4219519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http://www.sportsbusinessdaily.com/Journal/Issues/2016/02/08/Marketing-and-Sponsorship/StubHub.aspx</a:t>
            </a:r>
          </a:p>
        </p:txBody>
      </p:sp>
      <p:sp>
        <p:nvSpPr>
          <p:cNvPr id="4" name="Slide Number Placeholder 3"/>
          <p:cNvSpPr>
            <a:spLocks noGrp="1"/>
          </p:cNvSpPr>
          <p:nvPr>
            <p:ph type="sldNum" sz="quarter" idx="10"/>
          </p:nvPr>
        </p:nvSpPr>
        <p:spPr/>
        <p:txBody>
          <a:bodyPr/>
          <a:lstStyle/>
          <a:p>
            <a:fld id="{E71D9AD1-80D3-4A7D-A249-E3C92719D33B}" type="slidenum">
              <a:rPr lang="en-US" smtClean="0"/>
              <a:pPr/>
              <a:t>42</a:t>
            </a:fld>
            <a:endParaRPr lang="en-US" dirty="0"/>
          </a:p>
        </p:txBody>
      </p:sp>
    </p:spTree>
    <p:extLst>
      <p:ext uri="{BB962C8B-B14F-4D97-AF65-F5344CB8AC3E}">
        <p14:creationId xmlns:p14="http://schemas.microsoft.com/office/powerpoint/2010/main" val="1432974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latin typeface="+mn-lt"/>
                <a:ea typeface="+mn-ea"/>
                <a:cs typeface="+mn-cs"/>
                <a:hlinkClick r:id="rId3"/>
              </a:rPr>
              <a:t>www.stubhub.com/sixers</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71D9AD1-80D3-4A7D-A249-E3C92719D33B}" type="slidenum">
              <a:rPr lang="en-US" smtClean="0"/>
              <a:pPr/>
              <a:t>43</a:t>
            </a:fld>
            <a:endParaRPr lang="en-US" dirty="0"/>
          </a:p>
        </p:txBody>
      </p:sp>
    </p:spTree>
    <p:extLst>
      <p:ext uri="{BB962C8B-B14F-4D97-AF65-F5344CB8AC3E}">
        <p14:creationId xmlns:p14="http://schemas.microsoft.com/office/powerpoint/2010/main" val="1774049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https://bleacherreport.com/articles/2860732-nationals-astros-drew-23m-viewers-was-least-watched-world-series-game-7-ever?</a:t>
            </a:r>
            <a:endParaRPr lang="en-US" dirty="0"/>
          </a:p>
          <a:p>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7</a:t>
            </a:fld>
            <a:endParaRPr lang="en-US" dirty="0"/>
          </a:p>
        </p:txBody>
      </p:sp>
    </p:spTree>
    <p:extLst>
      <p:ext uri="{BB962C8B-B14F-4D97-AF65-F5344CB8AC3E}">
        <p14:creationId xmlns:p14="http://schemas.microsoft.com/office/powerpoint/2010/main" val="2976041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https://www.ticketmaster.com/milwaukee-bucks-vs-new-york-knicks-milwaukee-wisconsin-11-05-2021/event/07005B1A9CA213F4</a:t>
            </a:r>
          </a:p>
        </p:txBody>
      </p:sp>
      <p:sp>
        <p:nvSpPr>
          <p:cNvPr id="4" name="Slide Number Placeholder 3"/>
          <p:cNvSpPr>
            <a:spLocks noGrp="1"/>
          </p:cNvSpPr>
          <p:nvPr>
            <p:ph type="sldNum" sz="quarter" idx="5"/>
          </p:nvPr>
        </p:nvSpPr>
        <p:spPr/>
        <p:txBody>
          <a:bodyPr/>
          <a:lstStyle/>
          <a:p>
            <a:fld id="{E71D9AD1-80D3-4A7D-A249-E3C92719D33B}" type="slidenum">
              <a:rPr lang="en-US" smtClean="0"/>
              <a:pPr/>
              <a:t>45</a:t>
            </a:fld>
            <a:endParaRPr lang="en-US" dirty="0"/>
          </a:p>
        </p:txBody>
      </p:sp>
    </p:spTree>
    <p:extLst>
      <p:ext uri="{BB962C8B-B14F-4D97-AF65-F5344CB8AC3E}">
        <p14:creationId xmlns:p14="http://schemas.microsoft.com/office/powerpoint/2010/main" val="2162593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http://www.nytimes.com/interactive/2012/12/01/business/how-online-retailers-play-with-pricing.html?ref=business</a:t>
            </a:r>
          </a:p>
        </p:txBody>
      </p:sp>
      <p:sp>
        <p:nvSpPr>
          <p:cNvPr id="4" name="Slide Number Placeholder 3"/>
          <p:cNvSpPr>
            <a:spLocks noGrp="1"/>
          </p:cNvSpPr>
          <p:nvPr>
            <p:ph type="sldNum" sz="quarter" idx="10"/>
          </p:nvPr>
        </p:nvSpPr>
        <p:spPr/>
        <p:txBody>
          <a:bodyPr/>
          <a:lstStyle/>
          <a:p>
            <a:fld id="{E71D9AD1-80D3-4A7D-A249-E3C92719D33B}" type="slidenum">
              <a:rPr lang="en-US" smtClean="0"/>
              <a:pPr/>
              <a:t>47</a:t>
            </a:fld>
            <a:endParaRPr lang="en-US" dirty="0"/>
          </a:p>
        </p:txBody>
      </p:sp>
    </p:spTree>
    <p:extLst>
      <p:ext uri="{BB962C8B-B14F-4D97-AF65-F5344CB8AC3E}">
        <p14:creationId xmlns:p14="http://schemas.microsoft.com/office/powerpoint/2010/main" val="3177095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https://www.nytimes.com/2017/10/14/upshot/why-surge-prices-make-us-so-mad-what-springsteen-home-depot-and-a-nobel-winner-know.html?_r=0</a:t>
            </a:r>
          </a:p>
        </p:txBody>
      </p:sp>
      <p:sp>
        <p:nvSpPr>
          <p:cNvPr id="4" name="Slide Number Placeholder 3"/>
          <p:cNvSpPr>
            <a:spLocks noGrp="1"/>
          </p:cNvSpPr>
          <p:nvPr>
            <p:ph type="sldNum" sz="quarter" idx="10"/>
          </p:nvPr>
        </p:nvSpPr>
        <p:spPr/>
        <p:txBody>
          <a:bodyPr/>
          <a:lstStyle/>
          <a:p>
            <a:fld id="{E71D9AD1-80D3-4A7D-A249-E3C92719D33B}" type="slidenum">
              <a:rPr lang="en-US" smtClean="0"/>
              <a:pPr/>
              <a:t>48</a:t>
            </a:fld>
            <a:endParaRPr lang="en-US" dirty="0"/>
          </a:p>
        </p:txBody>
      </p:sp>
    </p:spTree>
    <p:extLst>
      <p:ext uri="{BB962C8B-B14F-4D97-AF65-F5344CB8AC3E}">
        <p14:creationId xmlns:p14="http://schemas.microsoft.com/office/powerpoint/2010/main" val="409039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http://www.amazinavenue.com/2011/10/4/2468928/mets-announce-season-ticket-pricing-and-introduce-dynamic-pricing-to</a:t>
            </a:r>
          </a:p>
        </p:txBody>
      </p:sp>
      <p:sp>
        <p:nvSpPr>
          <p:cNvPr id="4" name="Slide Number Placeholder 3"/>
          <p:cNvSpPr>
            <a:spLocks noGrp="1"/>
          </p:cNvSpPr>
          <p:nvPr>
            <p:ph type="sldNum" sz="quarter" idx="10"/>
          </p:nvPr>
        </p:nvSpPr>
        <p:spPr/>
        <p:txBody>
          <a:bodyPr/>
          <a:lstStyle/>
          <a:p>
            <a:fld id="{E71D9AD1-80D3-4A7D-A249-E3C92719D33B}" type="slidenum">
              <a:rPr lang="en-US" smtClean="0"/>
              <a:pPr/>
              <a:t>50</a:t>
            </a:fld>
            <a:endParaRPr lang="en-US" dirty="0"/>
          </a:p>
        </p:txBody>
      </p:sp>
    </p:spTree>
    <p:extLst>
      <p:ext uri="{BB962C8B-B14F-4D97-AF65-F5344CB8AC3E}">
        <p14:creationId xmlns:p14="http://schemas.microsoft.com/office/powerpoint/2010/main" val="225931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http://www.sportsbusinessdaily.com/Journal/Issues/2012/10/29/Franchises/Giants-tickets.aspx</a:t>
            </a:r>
          </a:p>
          <a:p>
            <a:r>
              <a:rPr lang="en-US" dirty="0"/>
              <a:t>http://www.cnbc.com/id/48194739</a:t>
            </a:r>
          </a:p>
          <a:p>
            <a:r>
              <a:rPr lang="en-US" dirty="0"/>
              <a:t>http://www.nytimes.com/2009/05/18/sports/baseball/18pricing.html?_r=0</a:t>
            </a:r>
          </a:p>
        </p:txBody>
      </p:sp>
      <p:sp>
        <p:nvSpPr>
          <p:cNvPr id="4" name="Slide Number Placeholder 3"/>
          <p:cNvSpPr>
            <a:spLocks noGrp="1"/>
          </p:cNvSpPr>
          <p:nvPr>
            <p:ph type="sldNum" sz="quarter" idx="10"/>
          </p:nvPr>
        </p:nvSpPr>
        <p:spPr/>
        <p:txBody>
          <a:bodyPr/>
          <a:lstStyle/>
          <a:p>
            <a:fld id="{E71D9AD1-80D3-4A7D-A249-E3C92719D33B}" type="slidenum">
              <a:rPr lang="en-US" smtClean="0"/>
              <a:pPr/>
              <a:t>51</a:t>
            </a:fld>
            <a:endParaRPr lang="en-US" dirty="0"/>
          </a:p>
        </p:txBody>
      </p:sp>
    </p:spTree>
    <p:extLst>
      <p:ext uri="{BB962C8B-B14F-4D97-AF65-F5344CB8AC3E}">
        <p14:creationId xmlns:p14="http://schemas.microsoft.com/office/powerpoint/2010/main" val="553725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http://www.nba.com/timberwolves/wolvestix</a:t>
            </a:r>
          </a:p>
        </p:txBody>
      </p:sp>
      <p:sp>
        <p:nvSpPr>
          <p:cNvPr id="4" name="Slide Number Placeholder 3"/>
          <p:cNvSpPr>
            <a:spLocks noGrp="1"/>
          </p:cNvSpPr>
          <p:nvPr>
            <p:ph type="sldNum" sz="quarter" idx="10"/>
          </p:nvPr>
        </p:nvSpPr>
        <p:spPr/>
        <p:txBody>
          <a:bodyPr/>
          <a:lstStyle/>
          <a:p>
            <a:fld id="{E71D9AD1-80D3-4A7D-A249-E3C92719D33B}" type="slidenum">
              <a:rPr lang="en-US" smtClean="0"/>
              <a:pPr/>
              <a:t>52</a:t>
            </a:fld>
            <a:endParaRPr lang="en-US" dirty="0"/>
          </a:p>
        </p:txBody>
      </p:sp>
    </p:spTree>
    <p:extLst>
      <p:ext uri="{BB962C8B-B14F-4D97-AF65-F5344CB8AC3E}">
        <p14:creationId xmlns:p14="http://schemas.microsoft.com/office/powerpoint/2010/main" val="3834693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a:t>http://prices.miamiheattix.com/novembermhis</a:t>
            </a:r>
          </a:p>
          <a:p>
            <a:pPr marL="0" marR="0">
              <a:lnSpc>
                <a:spcPct val="150000"/>
              </a:lnSpc>
              <a:spcBef>
                <a:spcPts val="0"/>
              </a:spcBef>
              <a:spcAft>
                <a:spcPts val="900"/>
              </a:spcAft>
            </a:pPr>
            <a:r>
              <a:rPr lang="en-US" sz="1800" dirty="0">
                <a:solidFill>
                  <a:srgbClr val="000000"/>
                </a:solidFill>
                <a:effectLst/>
                <a:latin typeface="Arial" panose="020B0604020202020204" pitchFamily="34" charset="0"/>
                <a:ea typeface="Calibri" panose="020F0502020204030204" pitchFamily="34" charset="0"/>
              </a:rPr>
              <a:t>The NBA is easing up on player resting policies for non-nationally televised games during the 2020-21 season, but reaffirmed it will still fine teams at least $100,000 for resting any healthy player for nationally televised games.</a:t>
            </a:r>
            <a:endParaRPr lang="en-US" sz="1800" dirty="0">
              <a:effectLst/>
              <a:latin typeface="Calibri" panose="020F0502020204030204" pitchFamily="34" charset="0"/>
              <a:ea typeface="Calibri" panose="020F0502020204030204" pitchFamily="34" charset="0"/>
            </a:endParaRPr>
          </a:p>
          <a:p>
            <a:pPr marL="0" marR="0">
              <a:lnSpc>
                <a:spcPct val="150000"/>
              </a:lnSpc>
              <a:spcBef>
                <a:spcPts val="0"/>
              </a:spcBef>
              <a:spcAft>
                <a:spcPts val="900"/>
              </a:spcAft>
            </a:pPr>
            <a:r>
              <a:rPr lang="en-US" sz="1800" b="1" dirty="0">
                <a:solidFill>
                  <a:srgbClr val="000000"/>
                </a:solidFill>
                <a:effectLst/>
                <a:latin typeface="Arial" panose="020B0604020202020204" pitchFamily="34" charset="0"/>
                <a:ea typeface="Calibri" panose="020F0502020204030204" pitchFamily="34" charset="0"/>
              </a:rPr>
              <a:t>Pop’s Play:</a:t>
            </a:r>
            <a:r>
              <a:rPr lang="en-US" sz="1800" dirty="0">
                <a:solidFill>
                  <a:srgbClr val="000000"/>
                </a:solidFill>
                <a:effectLst/>
                <a:latin typeface="Arial" panose="020B0604020202020204" pitchFamily="34" charset="0"/>
                <a:ea typeface="Calibri" panose="020F0502020204030204" pitchFamily="34" charset="0"/>
              </a:rPr>
              <a:t> Resting first became a hot topic in 2012 when the San Antonio Spurs were fined $250,000 after head coach Gregg Popovich let Tim Duncan, Manu Ginobili, Tony Parker and Danny Green sit out of the team's primetime matchup with LeBron James’ Miami Heat.</a:t>
            </a:r>
            <a:endParaRPr lang="en-US" sz="1800" dirty="0">
              <a:effectLst/>
              <a:latin typeface="Calibri" panose="020F0502020204030204" pitchFamily="34" charset="0"/>
              <a:ea typeface="Calibri" panose="020F0502020204030204" pitchFamily="34" charset="0"/>
            </a:endParaRPr>
          </a:p>
          <a:p>
            <a:pPr marL="0" marR="0">
              <a:lnSpc>
                <a:spcPct val="150000"/>
              </a:lnSpc>
              <a:spcBef>
                <a:spcPts val="0"/>
              </a:spcBef>
              <a:spcAft>
                <a:spcPts val="900"/>
              </a:spcAft>
            </a:pPr>
            <a:r>
              <a:rPr lang="en-US" sz="1800" dirty="0">
                <a:solidFill>
                  <a:srgbClr val="000000"/>
                </a:solidFill>
                <a:effectLst/>
                <a:latin typeface="Arial" panose="020B0604020202020204" pitchFamily="34" charset="0"/>
                <a:ea typeface="Calibri" panose="020F0502020204030204" pitchFamily="34" charset="0"/>
              </a:rPr>
              <a:t>The issue was reignited in the 2018-19 campaign due to the Toronto Raptors’ “load management” plan for Kawhi Leonard. The league later said that that term fell under the same resting rules. </a:t>
            </a:r>
            <a:endParaRPr lang="en-US" sz="1800" dirty="0">
              <a:effectLst/>
              <a:latin typeface="Calibri" panose="020F0502020204030204" pitchFamily="34" charset="0"/>
              <a:ea typeface="Calibri" panose="020F0502020204030204" pitchFamily="34" charset="0"/>
            </a:endParaRPr>
          </a:p>
          <a:p>
            <a:pPr marL="0" marR="0">
              <a:lnSpc>
                <a:spcPct val="150000"/>
              </a:lnSpc>
              <a:spcBef>
                <a:spcPts val="0"/>
              </a:spcBef>
              <a:spcAft>
                <a:spcPts val="900"/>
              </a:spcAft>
            </a:pPr>
            <a:r>
              <a:rPr lang="en-US" sz="1800" b="1" dirty="0">
                <a:solidFill>
                  <a:srgbClr val="000000"/>
                </a:solidFill>
                <a:effectLst/>
                <a:latin typeface="Arial" panose="020B0604020202020204" pitchFamily="34" charset="0"/>
                <a:ea typeface="Calibri" panose="020F0502020204030204" pitchFamily="34" charset="0"/>
              </a:rPr>
              <a:t>Veteran Priority:</a:t>
            </a:r>
            <a:r>
              <a:rPr lang="en-US" sz="1800" dirty="0">
                <a:solidFill>
                  <a:srgbClr val="000000"/>
                </a:solidFill>
                <a:effectLst/>
                <a:latin typeface="Arial" panose="020B0604020202020204" pitchFamily="34" charset="0"/>
                <a:ea typeface="Calibri" panose="020F0502020204030204" pitchFamily="34" charset="0"/>
              </a:rPr>
              <a:t> Examples provided in a memo Monday for uses of the new rule include resting a “key veteran player who played a substantial role on a team that advanced deep into the 2020 Playoffs,” or to rest a player who is still returning to full strength after recovering from COVID-19.</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90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rPr>
              <a:t>The move should appeal to stars like James, who played until mid-October in the bubble, and expressed concerns about the next season starting just over two months later.</a:t>
            </a:r>
            <a:endParaRPr lang="en-US" sz="1800" dirty="0">
              <a:solidFill>
                <a:srgbClr val="000000"/>
              </a:solidFill>
              <a:effectLst/>
              <a:latin typeface="Calibri" panose="020F0502020204030204" pitchFamily="34" charset="0"/>
              <a:ea typeface="Calibri" panose="020F0502020204030204" pitchFamily="34" charset="0"/>
            </a:endParaRPr>
          </a:p>
          <a:p>
            <a:pPr marL="342900" marR="0" lvl="0" indent="-342900">
              <a:spcBef>
                <a:spcPts val="0"/>
              </a:spcBef>
              <a:spcAft>
                <a:spcPts val="90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rPr>
              <a:t>The 71-day break from the conclusion of the NBA Finals to opening night on Dec. 22 will mark the shortest offseason in the history of the NBA. An average offseason is usually about 155 days.</a:t>
            </a:r>
            <a:endParaRPr lang="en-US" sz="1800" dirty="0">
              <a:solidFill>
                <a:srgbClr val="000000"/>
              </a:solidFill>
              <a:effectLst/>
              <a:latin typeface="Calibri" panose="020F0502020204030204" pitchFamily="34" charset="0"/>
              <a:ea typeface="Calibri" panose="020F0502020204030204" pitchFamily="34" charset="0"/>
            </a:endParaRPr>
          </a:p>
          <a:p>
            <a:r>
              <a:rPr lang="en-US" sz="1800" dirty="0">
                <a:solidFill>
                  <a:srgbClr val="000000"/>
                </a:solidFill>
                <a:effectLst/>
                <a:latin typeface="Arial" panose="020B0604020202020204" pitchFamily="34" charset="0"/>
                <a:ea typeface="Calibri" panose="020F0502020204030204" pitchFamily="34" charset="0"/>
              </a:rPr>
              <a:t>Teams have also been told not to rest multiple healthy players for the same game or rest healthy players on the road except for in “unusual circumstances.” In situations when teams decide to rest a healthy player, the league wants that player to be visible to fans.</a:t>
            </a:r>
            <a:endParaRPr lang="en-US" dirty="0"/>
          </a:p>
        </p:txBody>
      </p:sp>
      <p:sp>
        <p:nvSpPr>
          <p:cNvPr id="4" name="Slide Number Placeholder 3"/>
          <p:cNvSpPr>
            <a:spLocks noGrp="1"/>
          </p:cNvSpPr>
          <p:nvPr>
            <p:ph type="sldNum" sz="quarter" idx="10"/>
          </p:nvPr>
        </p:nvSpPr>
        <p:spPr/>
        <p:txBody>
          <a:bodyPr/>
          <a:lstStyle/>
          <a:p>
            <a:fld id="{E71D9AD1-80D3-4A7D-A249-E3C92719D33B}" type="slidenum">
              <a:rPr lang="en-US" smtClean="0"/>
              <a:pPr/>
              <a:t>54</a:t>
            </a:fld>
            <a:endParaRPr lang="en-US" dirty="0"/>
          </a:p>
        </p:txBody>
      </p:sp>
    </p:spTree>
    <p:extLst>
      <p:ext uri="{BB962C8B-B14F-4D97-AF65-F5344CB8AC3E}">
        <p14:creationId xmlns:p14="http://schemas.microsoft.com/office/powerpoint/2010/main" val="1693992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http://www.nba.com/raptors/tickets/single-game/dynamic-pricing</a:t>
            </a:r>
          </a:p>
          <a:p>
            <a:r>
              <a:rPr lang="en-US" dirty="0"/>
              <a:t>Clippers: https://vimeo.com/86926033</a:t>
            </a:r>
          </a:p>
        </p:txBody>
      </p:sp>
      <p:sp>
        <p:nvSpPr>
          <p:cNvPr id="4" name="Slide Number Placeholder 3"/>
          <p:cNvSpPr>
            <a:spLocks noGrp="1"/>
          </p:cNvSpPr>
          <p:nvPr>
            <p:ph type="sldNum" sz="quarter" idx="10"/>
          </p:nvPr>
        </p:nvSpPr>
        <p:spPr/>
        <p:txBody>
          <a:bodyPr/>
          <a:lstStyle/>
          <a:p>
            <a:fld id="{E71D9AD1-80D3-4A7D-A249-E3C92719D33B}" type="slidenum">
              <a:rPr lang="en-US" smtClean="0"/>
              <a:pPr/>
              <a:t>55</a:t>
            </a:fld>
            <a:endParaRPr lang="en-US" dirty="0"/>
          </a:p>
        </p:txBody>
      </p:sp>
    </p:spTree>
    <p:extLst>
      <p:ext uri="{BB962C8B-B14F-4D97-AF65-F5344CB8AC3E}">
        <p14:creationId xmlns:p14="http://schemas.microsoft.com/office/powerpoint/2010/main" val="1383214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http://www.washingtonpost.com/sports</a:t>
            </a:r>
          </a:p>
        </p:txBody>
      </p:sp>
      <p:sp>
        <p:nvSpPr>
          <p:cNvPr id="4" name="Slide Number Placeholder 3"/>
          <p:cNvSpPr>
            <a:spLocks noGrp="1"/>
          </p:cNvSpPr>
          <p:nvPr>
            <p:ph type="sldNum" sz="quarter" idx="10"/>
          </p:nvPr>
        </p:nvSpPr>
        <p:spPr/>
        <p:txBody>
          <a:bodyPr/>
          <a:lstStyle/>
          <a:p>
            <a:fld id="{E71D9AD1-80D3-4A7D-A249-E3C92719D33B}" type="slidenum">
              <a:rPr lang="en-US" smtClean="0"/>
              <a:pPr/>
              <a:t>58</a:t>
            </a:fld>
            <a:endParaRPr lang="en-US" dirty="0"/>
          </a:p>
        </p:txBody>
      </p:sp>
    </p:spTree>
    <p:extLst>
      <p:ext uri="{BB962C8B-B14F-4D97-AF65-F5344CB8AC3E}">
        <p14:creationId xmlns:p14="http://schemas.microsoft.com/office/powerpoint/2010/main" val="2528618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http://conormclaughlin.net/2019/11/ticket-prices-for-the-lakers-and-clippers-at-the-staples-center/</a:t>
            </a:r>
          </a:p>
        </p:txBody>
      </p:sp>
      <p:sp>
        <p:nvSpPr>
          <p:cNvPr id="4" name="Slide Number Placeholder 3"/>
          <p:cNvSpPr>
            <a:spLocks noGrp="1"/>
          </p:cNvSpPr>
          <p:nvPr>
            <p:ph type="sldNum" sz="quarter" idx="5"/>
          </p:nvPr>
        </p:nvSpPr>
        <p:spPr/>
        <p:txBody>
          <a:bodyPr/>
          <a:lstStyle/>
          <a:p>
            <a:fld id="{E71D9AD1-80D3-4A7D-A249-E3C92719D33B}" type="slidenum">
              <a:rPr lang="en-US" smtClean="0"/>
              <a:pPr/>
              <a:t>60</a:t>
            </a:fld>
            <a:endParaRPr lang="en-US" dirty="0"/>
          </a:p>
        </p:txBody>
      </p:sp>
    </p:spTree>
    <p:extLst>
      <p:ext uri="{BB962C8B-B14F-4D97-AF65-F5344CB8AC3E}">
        <p14:creationId xmlns:p14="http://schemas.microsoft.com/office/powerpoint/2010/main" val="668025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https://www.yahoo.com/finance/news/baseball-fans-too-old-too-163002757.html</a:t>
            </a:r>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8</a:t>
            </a:fld>
            <a:endParaRPr lang="en-US" dirty="0"/>
          </a:p>
        </p:txBody>
      </p:sp>
    </p:spTree>
    <p:extLst>
      <p:ext uri="{BB962C8B-B14F-4D97-AF65-F5344CB8AC3E}">
        <p14:creationId xmlns:p14="http://schemas.microsoft.com/office/powerpoint/2010/main" val="42691789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dirty="0">
                <a:solidFill>
                  <a:schemeClr val="tx1"/>
                </a:solidFill>
                <a:latin typeface="+mn-lt"/>
                <a:ea typeface="+mn-ea"/>
                <a:cs typeface="+mn-cs"/>
              </a:rPr>
              <a:t>Site: insight2.stratbridge.com (no www. needed)</a:t>
            </a:r>
            <a:endParaRPr lang="en-US" sz="1200" kern="1200" dirty="0">
              <a:solidFill>
                <a:schemeClr val="tx1"/>
              </a:solidFill>
              <a:latin typeface="+mn-lt"/>
              <a:ea typeface="+mn-ea"/>
              <a:cs typeface="+mn-cs"/>
            </a:endParaRPr>
          </a:p>
          <a:p>
            <a:r>
              <a:rPr lang="en-US" sz="1200" i="1" kern="1200" dirty="0">
                <a:solidFill>
                  <a:schemeClr val="tx1"/>
                </a:solidFill>
                <a:latin typeface="+mn-lt"/>
                <a:ea typeface="+mn-ea"/>
                <a:cs typeface="+mn-cs"/>
              </a:rPr>
              <a:t>Username: </a:t>
            </a:r>
            <a:r>
              <a:rPr lang="en-US" sz="1200" kern="1200" dirty="0">
                <a:solidFill>
                  <a:schemeClr val="tx1"/>
                </a:solidFill>
                <a:latin typeface="+mn-lt"/>
                <a:ea typeface="+mn-ea"/>
                <a:cs typeface="+mn-cs"/>
              </a:rPr>
              <a:t>sports-analytics@gwu.edu</a:t>
            </a:r>
          </a:p>
          <a:p>
            <a:r>
              <a:rPr lang="en-US" sz="1200" i="1" kern="1200" dirty="0">
                <a:solidFill>
                  <a:schemeClr val="tx1"/>
                </a:solidFill>
                <a:latin typeface="+mn-lt"/>
                <a:ea typeface="+mn-ea"/>
                <a:cs typeface="+mn-cs"/>
              </a:rPr>
              <a:t>Password: </a:t>
            </a:r>
            <a:r>
              <a:rPr lang="en-US" sz="1200" kern="1200" dirty="0">
                <a:solidFill>
                  <a:schemeClr val="tx1"/>
                </a:solidFill>
                <a:latin typeface="+mn-lt"/>
                <a:ea typeface="+mn-ea"/>
                <a:cs typeface="+mn-cs"/>
              </a:rPr>
              <a:t>YftNyQczrR</a:t>
            </a:r>
          </a:p>
          <a:p>
            <a:endParaRPr lang="en-US" dirty="0"/>
          </a:p>
        </p:txBody>
      </p:sp>
      <p:sp>
        <p:nvSpPr>
          <p:cNvPr id="4" name="Slide Number Placeholder 3"/>
          <p:cNvSpPr>
            <a:spLocks noGrp="1"/>
          </p:cNvSpPr>
          <p:nvPr>
            <p:ph type="sldNum" sz="quarter" idx="10"/>
          </p:nvPr>
        </p:nvSpPr>
        <p:spPr/>
        <p:txBody>
          <a:bodyPr/>
          <a:lstStyle/>
          <a:p>
            <a:fld id="{E71D9AD1-80D3-4A7D-A249-E3C92719D33B}" type="slidenum">
              <a:rPr lang="en-US" smtClean="0"/>
              <a:pPr/>
              <a:t>62</a:t>
            </a:fld>
            <a:endParaRPr lang="en-US" dirty="0"/>
          </a:p>
        </p:txBody>
      </p:sp>
    </p:spTree>
    <p:extLst>
      <p:ext uri="{BB962C8B-B14F-4D97-AF65-F5344CB8AC3E}">
        <p14:creationId xmlns:p14="http://schemas.microsoft.com/office/powerpoint/2010/main" val="1907969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https://insight.stratbridge.com/login?next=/</a:t>
            </a:r>
          </a:p>
        </p:txBody>
      </p:sp>
      <p:sp>
        <p:nvSpPr>
          <p:cNvPr id="4" name="Slide Number Placeholder 3"/>
          <p:cNvSpPr>
            <a:spLocks noGrp="1"/>
          </p:cNvSpPr>
          <p:nvPr>
            <p:ph type="sldNum" sz="quarter" idx="10"/>
          </p:nvPr>
        </p:nvSpPr>
        <p:spPr/>
        <p:txBody>
          <a:bodyPr/>
          <a:lstStyle/>
          <a:p>
            <a:fld id="{E71D9AD1-80D3-4A7D-A249-E3C92719D33B}" type="slidenum">
              <a:rPr lang="en-US" smtClean="0"/>
              <a:pPr/>
              <a:t>64</a:t>
            </a:fld>
            <a:endParaRPr lang="en-US" dirty="0"/>
          </a:p>
        </p:txBody>
      </p:sp>
    </p:spTree>
    <p:extLst>
      <p:ext uri="{BB962C8B-B14F-4D97-AF65-F5344CB8AC3E}">
        <p14:creationId xmlns:p14="http://schemas.microsoft.com/office/powerpoint/2010/main" val="2058342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http://espn.go.com/blog/playbook/dollars/post/_/id/2081/white-sox-listen-to-fans-slash-prices</a:t>
            </a:r>
          </a:p>
        </p:txBody>
      </p:sp>
      <p:sp>
        <p:nvSpPr>
          <p:cNvPr id="4" name="Slide Number Placeholder 3"/>
          <p:cNvSpPr>
            <a:spLocks noGrp="1"/>
          </p:cNvSpPr>
          <p:nvPr>
            <p:ph type="sldNum" sz="quarter" idx="10"/>
          </p:nvPr>
        </p:nvSpPr>
        <p:spPr/>
        <p:txBody>
          <a:bodyPr/>
          <a:lstStyle/>
          <a:p>
            <a:fld id="{E71D9AD1-80D3-4A7D-A249-E3C92719D33B}" type="slidenum">
              <a:rPr lang="en-US" smtClean="0"/>
              <a:pPr/>
              <a:t>69</a:t>
            </a:fld>
            <a:endParaRPr lang="en-US" dirty="0"/>
          </a:p>
        </p:txBody>
      </p:sp>
    </p:spTree>
    <p:extLst>
      <p:ext uri="{BB962C8B-B14F-4D97-AF65-F5344CB8AC3E}">
        <p14:creationId xmlns:p14="http://schemas.microsoft.com/office/powerpoint/2010/main" val="38083770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http://www.nj.com/yankees/index.ssf/2009/04/new_york_yankees_cut_ticket_pr.html</a:t>
            </a:r>
          </a:p>
        </p:txBody>
      </p:sp>
      <p:sp>
        <p:nvSpPr>
          <p:cNvPr id="4" name="Slide Number Placeholder 3"/>
          <p:cNvSpPr>
            <a:spLocks noGrp="1"/>
          </p:cNvSpPr>
          <p:nvPr>
            <p:ph type="sldNum" sz="quarter" idx="10"/>
          </p:nvPr>
        </p:nvSpPr>
        <p:spPr/>
        <p:txBody>
          <a:bodyPr/>
          <a:lstStyle/>
          <a:p>
            <a:fld id="{E71D9AD1-80D3-4A7D-A249-E3C92719D33B}" type="slidenum">
              <a:rPr lang="en-US" smtClean="0"/>
              <a:pPr/>
              <a:t>70</a:t>
            </a:fld>
            <a:endParaRPr lang="en-US" dirty="0"/>
          </a:p>
        </p:txBody>
      </p:sp>
    </p:spTree>
    <p:extLst>
      <p:ext uri="{BB962C8B-B14F-4D97-AF65-F5344CB8AC3E}">
        <p14:creationId xmlns:p14="http://schemas.microsoft.com/office/powerpoint/2010/main" val="4286899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https://sports.theonion.com/slashed-ticket-prices-allow-lesser-nobility-to-attend-y-1819570733</a:t>
            </a:r>
          </a:p>
        </p:txBody>
      </p:sp>
      <p:sp>
        <p:nvSpPr>
          <p:cNvPr id="4" name="Slide Number Placeholder 3"/>
          <p:cNvSpPr>
            <a:spLocks noGrp="1"/>
          </p:cNvSpPr>
          <p:nvPr>
            <p:ph type="sldNum" sz="quarter" idx="5"/>
          </p:nvPr>
        </p:nvSpPr>
        <p:spPr/>
        <p:txBody>
          <a:bodyPr/>
          <a:lstStyle/>
          <a:p>
            <a:fld id="{E71D9AD1-80D3-4A7D-A249-E3C92719D33B}" type="slidenum">
              <a:rPr lang="en-US" smtClean="0"/>
              <a:pPr/>
              <a:t>71</a:t>
            </a:fld>
            <a:endParaRPr lang="en-US" dirty="0"/>
          </a:p>
        </p:txBody>
      </p:sp>
    </p:spTree>
    <p:extLst>
      <p:ext uri="{BB962C8B-B14F-4D97-AF65-F5344CB8AC3E}">
        <p14:creationId xmlns:p14="http://schemas.microsoft.com/office/powerpoint/2010/main" val="1142222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https://www.washingtonpost.com/news/dc-sports-bog/wp/2017/06/29/did-the-nationals-price-themselves-out-of-sellouts-for-the-cubs-series/?utm_term=.ec4c6c48dcf5</a:t>
            </a:r>
          </a:p>
        </p:txBody>
      </p:sp>
      <p:sp>
        <p:nvSpPr>
          <p:cNvPr id="4" name="Slide Number Placeholder 3"/>
          <p:cNvSpPr>
            <a:spLocks noGrp="1"/>
          </p:cNvSpPr>
          <p:nvPr>
            <p:ph type="sldNum" sz="quarter" idx="10"/>
          </p:nvPr>
        </p:nvSpPr>
        <p:spPr/>
        <p:txBody>
          <a:bodyPr/>
          <a:lstStyle/>
          <a:p>
            <a:fld id="{E71D9AD1-80D3-4A7D-A249-E3C92719D33B}" type="slidenum">
              <a:rPr lang="en-US" smtClean="0"/>
              <a:pPr/>
              <a:t>72</a:t>
            </a:fld>
            <a:endParaRPr lang="en-US" dirty="0"/>
          </a:p>
        </p:txBody>
      </p:sp>
    </p:spTree>
    <p:extLst>
      <p:ext uri="{BB962C8B-B14F-4D97-AF65-F5344CB8AC3E}">
        <p14:creationId xmlns:p14="http://schemas.microsoft.com/office/powerpoint/2010/main" val="1865498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http://espn.go.com/blog/playbook/dollars/post/_/id/2402/minnesota-lets-you-gamble-with-ticket-deal</a:t>
            </a:r>
          </a:p>
        </p:txBody>
      </p:sp>
      <p:sp>
        <p:nvSpPr>
          <p:cNvPr id="4" name="Slide Number Placeholder 3"/>
          <p:cNvSpPr>
            <a:spLocks noGrp="1"/>
          </p:cNvSpPr>
          <p:nvPr>
            <p:ph type="sldNum" sz="quarter" idx="10"/>
          </p:nvPr>
        </p:nvSpPr>
        <p:spPr/>
        <p:txBody>
          <a:bodyPr/>
          <a:lstStyle/>
          <a:p>
            <a:fld id="{E71D9AD1-80D3-4A7D-A249-E3C92719D33B}" type="slidenum">
              <a:rPr lang="en-US" smtClean="0"/>
              <a:pPr/>
              <a:t>73</a:t>
            </a:fld>
            <a:endParaRPr lang="en-US" dirty="0"/>
          </a:p>
        </p:txBody>
      </p:sp>
    </p:spTree>
    <p:extLst>
      <p:ext uri="{BB962C8B-B14F-4D97-AF65-F5344CB8AC3E}">
        <p14:creationId xmlns:p14="http://schemas.microsoft.com/office/powerpoint/2010/main" val="15945362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http://www.chicagobusiness.com/article/20130729/BLOGS04/130729812/northwestern-using-purple-pricing-for-football-tickets#</a:t>
            </a:r>
          </a:p>
        </p:txBody>
      </p:sp>
      <p:sp>
        <p:nvSpPr>
          <p:cNvPr id="4" name="Slide Number Placeholder 3"/>
          <p:cNvSpPr>
            <a:spLocks noGrp="1"/>
          </p:cNvSpPr>
          <p:nvPr>
            <p:ph type="sldNum" sz="quarter" idx="10"/>
          </p:nvPr>
        </p:nvSpPr>
        <p:spPr/>
        <p:txBody>
          <a:bodyPr/>
          <a:lstStyle/>
          <a:p>
            <a:fld id="{38F71BBE-345C-45A5-98C3-FA5D69083902}" type="slidenum">
              <a:rPr lang="en-US" smtClean="0"/>
              <a:pPr/>
              <a:t>74</a:t>
            </a:fld>
            <a:endParaRPr lang="en-US" dirty="0"/>
          </a:p>
        </p:txBody>
      </p:sp>
    </p:spTree>
    <p:extLst>
      <p:ext uri="{BB962C8B-B14F-4D97-AF65-F5344CB8AC3E}">
        <p14:creationId xmlns:p14="http://schemas.microsoft.com/office/powerpoint/2010/main" val="9715972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http://espn.go.com/college-football/story/_/id/9505857/stanford-cardinal-introduce-progressive-ticketing</a:t>
            </a:r>
          </a:p>
          <a:p>
            <a:r>
              <a:rPr lang="en-US" dirty="0"/>
              <a:t>http://www.gostanford.com/ViewArticle.dbml?&amp;&amp;&amp;DB_OEM_ID=30600&amp;ATCLID=208769460</a:t>
            </a:r>
          </a:p>
        </p:txBody>
      </p:sp>
      <p:sp>
        <p:nvSpPr>
          <p:cNvPr id="4" name="Slide Number Placeholder 3"/>
          <p:cNvSpPr>
            <a:spLocks noGrp="1"/>
          </p:cNvSpPr>
          <p:nvPr>
            <p:ph type="sldNum" sz="quarter" idx="10"/>
          </p:nvPr>
        </p:nvSpPr>
        <p:spPr/>
        <p:txBody>
          <a:bodyPr/>
          <a:lstStyle/>
          <a:p>
            <a:fld id="{38F71BBE-345C-45A5-98C3-FA5D69083902}" type="slidenum">
              <a:rPr lang="en-US" smtClean="0"/>
              <a:pPr/>
              <a:t>75</a:t>
            </a:fld>
            <a:endParaRPr lang="en-US" dirty="0"/>
          </a:p>
        </p:txBody>
      </p:sp>
    </p:spTree>
    <p:extLst>
      <p:ext uri="{BB962C8B-B14F-4D97-AF65-F5344CB8AC3E}">
        <p14:creationId xmlns:p14="http://schemas.microsoft.com/office/powerpoint/2010/main" val="9715972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http://www.latimes.com/business/la-fi-agenda-dynamic-pricing-20160314-story.html</a:t>
            </a:r>
          </a:p>
        </p:txBody>
      </p:sp>
      <p:sp>
        <p:nvSpPr>
          <p:cNvPr id="4" name="Slide Number Placeholder 3"/>
          <p:cNvSpPr>
            <a:spLocks noGrp="1"/>
          </p:cNvSpPr>
          <p:nvPr>
            <p:ph type="sldNum" sz="quarter" idx="10"/>
          </p:nvPr>
        </p:nvSpPr>
        <p:spPr/>
        <p:txBody>
          <a:bodyPr/>
          <a:lstStyle/>
          <a:p>
            <a:fld id="{E71D9AD1-80D3-4A7D-A249-E3C92719D33B}" type="slidenum">
              <a:rPr lang="en-US" smtClean="0"/>
              <a:pPr/>
              <a:t>76</a:t>
            </a:fld>
            <a:endParaRPr lang="en-US" dirty="0"/>
          </a:p>
        </p:txBody>
      </p:sp>
    </p:spTree>
    <p:extLst>
      <p:ext uri="{BB962C8B-B14F-4D97-AF65-F5344CB8AC3E}">
        <p14:creationId xmlns:p14="http://schemas.microsoft.com/office/powerpoint/2010/main" val="3060385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11</a:t>
            </a:fld>
            <a:endParaRPr lang="en-US" dirty="0"/>
          </a:p>
        </p:txBody>
      </p:sp>
    </p:spTree>
    <p:extLst>
      <p:ext uri="{BB962C8B-B14F-4D97-AF65-F5344CB8AC3E}">
        <p14:creationId xmlns:p14="http://schemas.microsoft.com/office/powerpoint/2010/main" val="31391648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http://insideuniversal.net/2015/12/universal-studios-hollywood-introduces-dynamic-ticket-pricing-with-discounts/</a:t>
            </a:r>
          </a:p>
        </p:txBody>
      </p:sp>
      <p:sp>
        <p:nvSpPr>
          <p:cNvPr id="4" name="Slide Number Placeholder 3"/>
          <p:cNvSpPr>
            <a:spLocks noGrp="1"/>
          </p:cNvSpPr>
          <p:nvPr>
            <p:ph type="sldNum" sz="quarter" idx="10"/>
          </p:nvPr>
        </p:nvSpPr>
        <p:spPr/>
        <p:txBody>
          <a:bodyPr/>
          <a:lstStyle/>
          <a:p>
            <a:fld id="{E71D9AD1-80D3-4A7D-A249-E3C92719D33B}" type="slidenum">
              <a:rPr lang="en-US" smtClean="0"/>
              <a:pPr/>
              <a:t>77</a:t>
            </a:fld>
            <a:endParaRPr lang="en-US" dirty="0"/>
          </a:p>
        </p:txBody>
      </p:sp>
    </p:spTree>
    <p:extLst>
      <p:ext uri="{BB962C8B-B14F-4D97-AF65-F5344CB8AC3E}">
        <p14:creationId xmlns:p14="http://schemas.microsoft.com/office/powerpoint/2010/main" val="23104483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http://www.sportsbusinessdaily.com/Journal/Issues/2017/10/30/Leagues-and-Governing-Bodies/MLB-StubHub.aspx</a:t>
            </a:r>
          </a:p>
        </p:txBody>
      </p:sp>
      <p:sp>
        <p:nvSpPr>
          <p:cNvPr id="4" name="Slide Number Placeholder 3"/>
          <p:cNvSpPr>
            <a:spLocks noGrp="1"/>
          </p:cNvSpPr>
          <p:nvPr>
            <p:ph type="sldNum" sz="quarter" idx="10"/>
          </p:nvPr>
        </p:nvSpPr>
        <p:spPr/>
        <p:txBody>
          <a:bodyPr/>
          <a:lstStyle/>
          <a:p>
            <a:fld id="{E71D9AD1-80D3-4A7D-A249-E3C92719D33B}" type="slidenum">
              <a:rPr lang="en-US" smtClean="0"/>
              <a:pPr/>
              <a:t>78</a:t>
            </a:fld>
            <a:endParaRPr lang="en-US" dirty="0"/>
          </a:p>
        </p:txBody>
      </p:sp>
    </p:spTree>
    <p:extLst>
      <p:ext uri="{BB962C8B-B14F-4D97-AF65-F5344CB8AC3E}">
        <p14:creationId xmlns:p14="http://schemas.microsoft.com/office/powerpoint/2010/main" val="40306926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http://www.espn.com/blog/new-york/mets/post/_/id/61415/study-compares-mets-stubhub-prices</a:t>
            </a:r>
          </a:p>
        </p:txBody>
      </p:sp>
      <p:sp>
        <p:nvSpPr>
          <p:cNvPr id="4" name="Slide Number Placeholder 3"/>
          <p:cNvSpPr>
            <a:spLocks noGrp="1"/>
          </p:cNvSpPr>
          <p:nvPr>
            <p:ph type="sldNum" sz="quarter" idx="10"/>
          </p:nvPr>
        </p:nvSpPr>
        <p:spPr/>
        <p:txBody>
          <a:bodyPr/>
          <a:lstStyle/>
          <a:p>
            <a:fld id="{E71D9AD1-80D3-4A7D-A249-E3C92719D33B}" type="slidenum">
              <a:rPr lang="en-US" smtClean="0"/>
              <a:pPr/>
              <a:t>79</a:t>
            </a:fld>
            <a:endParaRPr lang="en-US" dirty="0"/>
          </a:p>
        </p:txBody>
      </p:sp>
    </p:spTree>
    <p:extLst>
      <p:ext uri="{BB962C8B-B14F-4D97-AF65-F5344CB8AC3E}">
        <p14:creationId xmlns:p14="http://schemas.microsoft.com/office/powerpoint/2010/main" val="290540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https://www.marketingdive.com/news/mcdonalds-powers-up-friendsgaming-livestream-with-faze-clan-to-unite-gam/609295/</a:t>
            </a:r>
          </a:p>
        </p:txBody>
      </p:sp>
      <p:sp>
        <p:nvSpPr>
          <p:cNvPr id="4" name="Slide Number Placeholder 3"/>
          <p:cNvSpPr>
            <a:spLocks noGrp="1"/>
          </p:cNvSpPr>
          <p:nvPr>
            <p:ph type="sldNum" sz="quarter" idx="5"/>
          </p:nvPr>
        </p:nvSpPr>
        <p:spPr/>
        <p:txBody>
          <a:bodyPr/>
          <a:lstStyle/>
          <a:p>
            <a:fld id="{E71D9AD1-80D3-4A7D-A249-E3C92719D33B}" type="slidenum">
              <a:rPr lang="en-US" smtClean="0"/>
              <a:pPr/>
              <a:t>14</a:t>
            </a:fld>
            <a:endParaRPr lang="en-US" dirty="0"/>
          </a:p>
        </p:txBody>
      </p:sp>
    </p:spTree>
    <p:extLst>
      <p:ext uri="{BB962C8B-B14F-4D97-AF65-F5344CB8AC3E}">
        <p14:creationId xmlns:p14="http://schemas.microsoft.com/office/powerpoint/2010/main" val="3643203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https://www.sportsbusinessdaily.com/Daily/Closing-Bell/2019/10/30/Game-7-tix.aspx</a:t>
            </a:r>
            <a:endParaRPr lang="en-US" dirty="0"/>
          </a:p>
          <a:p>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16</a:t>
            </a:fld>
            <a:endParaRPr lang="en-US" dirty="0"/>
          </a:p>
        </p:txBody>
      </p:sp>
    </p:spTree>
    <p:extLst>
      <p:ext uri="{BB962C8B-B14F-4D97-AF65-F5344CB8AC3E}">
        <p14:creationId xmlns:p14="http://schemas.microsoft.com/office/powerpoint/2010/main" val="1447827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https://www.washingtonpost.com/news/dc-sports-bog/wp/2017/12/18/i-traded-a-snickers-bar-for-a-135-redskins-ticket/?utm_term=.c134041e56f1</a:t>
            </a:r>
          </a:p>
        </p:txBody>
      </p:sp>
      <p:sp>
        <p:nvSpPr>
          <p:cNvPr id="4" name="Slide Number Placeholder 3"/>
          <p:cNvSpPr>
            <a:spLocks noGrp="1"/>
          </p:cNvSpPr>
          <p:nvPr>
            <p:ph type="sldNum" sz="quarter" idx="5"/>
          </p:nvPr>
        </p:nvSpPr>
        <p:spPr/>
        <p:txBody>
          <a:bodyPr/>
          <a:lstStyle/>
          <a:p>
            <a:fld id="{E71D9AD1-80D3-4A7D-A249-E3C92719D33B}" type="slidenum">
              <a:rPr lang="en-US" smtClean="0"/>
              <a:pPr/>
              <a:t>21</a:t>
            </a:fld>
            <a:endParaRPr lang="en-US" dirty="0"/>
          </a:p>
        </p:txBody>
      </p:sp>
    </p:spTree>
    <p:extLst>
      <p:ext uri="{BB962C8B-B14F-4D97-AF65-F5344CB8AC3E}">
        <p14:creationId xmlns:p14="http://schemas.microsoft.com/office/powerpoint/2010/main" val="2419878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https://www.teammarketing.com/public/uploadedPDFs/MLB-FCI-2016.pdf</a:t>
            </a:r>
          </a:p>
        </p:txBody>
      </p:sp>
      <p:sp>
        <p:nvSpPr>
          <p:cNvPr id="4" name="Slide Number Placeholder 3"/>
          <p:cNvSpPr>
            <a:spLocks noGrp="1"/>
          </p:cNvSpPr>
          <p:nvPr>
            <p:ph type="sldNum" sz="quarter" idx="10"/>
          </p:nvPr>
        </p:nvSpPr>
        <p:spPr/>
        <p:txBody>
          <a:bodyPr/>
          <a:lstStyle/>
          <a:p>
            <a:fld id="{E71D9AD1-80D3-4A7D-A249-E3C92719D33B}" type="slidenum">
              <a:rPr lang="en-US" smtClean="0"/>
              <a:pPr/>
              <a:t>25</a:t>
            </a:fld>
            <a:endParaRPr lang="en-US" dirty="0"/>
          </a:p>
        </p:txBody>
      </p:sp>
    </p:spTree>
    <p:extLst>
      <p:ext uri="{BB962C8B-B14F-4D97-AF65-F5344CB8AC3E}">
        <p14:creationId xmlns:p14="http://schemas.microsoft.com/office/powerpoint/2010/main" val="3293241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26</a:t>
            </a:fld>
            <a:endParaRPr lang="en-US" dirty="0"/>
          </a:p>
        </p:txBody>
      </p:sp>
    </p:spTree>
    <p:extLst>
      <p:ext uri="{BB962C8B-B14F-4D97-AF65-F5344CB8AC3E}">
        <p14:creationId xmlns:p14="http://schemas.microsoft.com/office/powerpoint/2010/main" val="3223912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8C980C-C878-4D24-A697-E773E0AC7C1A}" type="datetimeFigureOut">
              <a:rPr lang="en-US" smtClean="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6D2EC0-1A1D-4444-9CDD-EFE0E5C3C67C}"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8C980C-C878-4D24-A697-E773E0AC7C1A}" type="datetimeFigureOut">
              <a:rPr lang="en-US" smtClean="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6D2EC0-1A1D-4444-9CDD-EFE0E5C3C67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8C980C-C878-4D24-A697-E773E0AC7C1A}" type="datetimeFigureOut">
              <a:rPr lang="en-US" smtClean="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6D2EC0-1A1D-4444-9CDD-EFE0E5C3C67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8C980C-C878-4D24-A697-E773E0AC7C1A}" type="datetimeFigureOut">
              <a:rPr lang="en-US" smtClean="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6D2EC0-1A1D-4444-9CDD-EFE0E5C3C67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8C980C-C878-4D24-A697-E773E0AC7C1A}" type="datetimeFigureOut">
              <a:rPr lang="en-US" smtClean="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6D2EC0-1A1D-4444-9CDD-EFE0E5C3C67C}"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8C980C-C878-4D24-A697-E773E0AC7C1A}" type="datetimeFigureOut">
              <a:rPr lang="en-US" smtClean="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6D2EC0-1A1D-4444-9CDD-EFE0E5C3C67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8C980C-C878-4D24-A697-E773E0AC7C1A}" type="datetimeFigureOut">
              <a:rPr lang="en-US" smtClean="0"/>
              <a:pPr/>
              <a:t>11/2/2021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B6D2EC0-1A1D-4444-9CDD-EFE0E5C3C67C}" type="slidenum">
              <a:rPr lang="en-US" smtClean="0"/>
              <a:pPr/>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8C980C-C878-4D24-A697-E773E0AC7C1A}" type="datetimeFigureOut">
              <a:rPr lang="en-US" smtClean="0"/>
              <a:pPr/>
              <a:t>11/2/2021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B6D2EC0-1A1D-4444-9CDD-EFE0E5C3C67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8C980C-C878-4D24-A697-E773E0AC7C1A}" type="datetimeFigureOut">
              <a:rPr lang="en-US" smtClean="0"/>
              <a:pPr/>
              <a:t>11/2/2021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B6D2EC0-1A1D-4444-9CDD-EFE0E5C3C67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8C980C-C878-4D24-A697-E773E0AC7C1A}" type="datetimeFigureOut">
              <a:rPr lang="en-US" smtClean="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6D2EC0-1A1D-4444-9CDD-EFE0E5C3C67C}"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8C980C-C878-4D24-A697-E773E0AC7C1A}" type="datetimeFigureOut">
              <a:rPr lang="en-US" smtClean="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6D2EC0-1A1D-4444-9CDD-EFE0E5C3C67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9E8C980C-C878-4D24-A697-E773E0AC7C1A}" type="datetimeFigureOut">
              <a:rPr lang="en-US" smtClean="0"/>
              <a:pPr/>
              <a:t>11/2/2021</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4B6D2EC0-1A1D-4444-9CDD-EFE0E5C3C67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cuh9YXu9Gk0?feature=oembed" TargetMode="External"/><Relationship Id="rId5" Type="http://schemas.openxmlformats.org/officeDocument/2006/relationships/image" Target="../media/image18.jpe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s://public.tableau.com/profile/russell.scibetti"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www.sports-management-degrees.com/stadiu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slideLayout" Target="../slideLayouts/slideLayout2.xml"/><Relationship Id="rId7" Type="http://schemas.openxmlformats.org/officeDocument/2006/relationships/image" Target="../media/image51.jpeg"/><Relationship Id="rId2" Type="http://schemas.openxmlformats.org/officeDocument/2006/relationships/video" Target="https://www.youtube.com/embed/3QI20CeJRJY?feature=oembed" TargetMode="External"/><Relationship Id="rId1" Type="http://schemas.openxmlformats.org/officeDocument/2006/relationships/video" Target="https://www.youtube.com/embed/vc9v0iZhiqU?feature=oembed" TargetMode="Externa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wtJPe1ksS6E?feature=oembed"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www.stubhub.com/sixers"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www.ticketmaster.com/milwaukee-bucks-vs-new-york-knicks-milwaukee-wisconsin-11-05-2021/event/07005B1A9CA213F4" TargetMode="External"/><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ideo" Target="https://player.vimeo.com/video/86926033?h=249ed72ccd&amp;app_id=122963" TargetMode="External"/><Relationship Id="rId6" Type="http://schemas.openxmlformats.org/officeDocument/2006/relationships/image" Target="../media/image91.jpeg"/><Relationship Id="rId5" Type="http://schemas.openxmlformats.org/officeDocument/2006/relationships/image" Target="../media/image90.png"/><Relationship Id="rId4" Type="http://schemas.openxmlformats.org/officeDocument/2006/relationships/hyperlink" Target="http://www.nba.com/raptors/tickets/dynamicpricing"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conormclaughlin.net/2019/11/ticket-prices-for-the-lakers-and-clippers-at-the-staples-center/" TargetMode="External"/><Relationship Id="rId4" Type="http://schemas.openxmlformats.org/officeDocument/2006/relationships/image" Target="../media/image97.jpeg"/></Relationships>
</file>

<file path=ppt/slides/_rels/slide6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insight.stratbridge.com/login?next=/"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ideo" Target="https://www.youtube.com/embed/9NoHM3OVzs4?feature=oembed" TargetMode="External"/><Relationship Id="rId6" Type="http://schemas.openxmlformats.org/officeDocument/2006/relationships/image" Target="../media/image115.jpeg"/><Relationship Id="rId5" Type="http://schemas.openxmlformats.org/officeDocument/2006/relationships/hyperlink" Target="https://www.youtube.com/watch?v=9NoHM3OVzs4" TargetMode="External"/><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6.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7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hyperlink" Target="http://blog.tiqiq.com/2016/11/cubs-world-series-ticket-prices/"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6"/>
          <p:cNvSpPr txBox="1">
            <a:spLocks noChangeArrowheads="1"/>
          </p:cNvSpPr>
          <p:nvPr/>
        </p:nvSpPr>
        <p:spPr bwMode="auto">
          <a:xfrm>
            <a:off x="228600" y="666988"/>
            <a:ext cx="8610600" cy="400110"/>
          </a:xfrm>
          <a:prstGeom prst="rect">
            <a:avLst/>
          </a:prstGeom>
          <a:solidFill>
            <a:srgbClr val="C00000"/>
          </a:solidFill>
          <a:ln w="9525">
            <a:noFill/>
            <a:miter lim="800000"/>
            <a:headEnd/>
            <a:tailEnd/>
          </a:ln>
        </p:spPr>
        <p:txBody>
          <a:bodyPr wrap="square">
            <a:spAutoFit/>
          </a:bodyPr>
          <a:lstStyle/>
          <a:p>
            <a:r>
              <a:rPr lang="en-US" sz="2000" dirty="0">
                <a:solidFill>
                  <a:schemeClr val="bg1"/>
                </a:solidFill>
              </a:rPr>
              <a:t>CLASS 2 – 11.2.2021</a:t>
            </a:r>
          </a:p>
        </p:txBody>
      </p:sp>
      <p:sp>
        <p:nvSpPr>
          <p:cNvPr id="2" name="TextBox 1"/>
          <p:cNvSpPr txBox="1"/>
          <p:nvPr/>
        </p:nvSpPr>
        <p:spPr>
          <a:xfrm>
            <a:off x="762000" y="1261408"/>
            <a:ext cx="7620000" cy="4539704"/>
          </a:xfrm>
          <a:prstGeom prst="rect">
            <a:avLst/>
          </a:prstGeom>
          <a:noFill/>
        </p:spPr>
        <p:txBody>
          <a:bodyPr wrap="square" rtlCol="0">
            <a:spAutoFit/>
          </a:bodyPr>
          <a:lstStyle/>
          <a:p>
            <a:r>
              <a:rPr lang="en-US" sz="2400" u="sng" dirty="0"/>
              <a:t>Business Operations Revenue Drivers II</a:t>
            </a:r>
            <a:r>
              <a:rPr lang="en-US" sz="2400" dirty="0"/>
              <a:t> –</a:t>
            </a:r>
          </a:p>
          <a:p>
            <a:r>
              <a:rPr lang="en-US" sz="2400" i="1" dirty="0"/>
              <a:t>Ancillary Revenue Generation, Dynamic Pricing, Fanalytics 360-degree view of the fan</a:t>
            </a:r>
          </a:p>
          <a:p>
            <a:endParaRPr lang="en-US" sz="2400" i="1" dirty="0"/>
          </a:p>
          <a:p>
            <a:r>
              <a:rPr lang="en-US" sz="1400" i="1" dirty="0">
                <a:solidFill>
                  <a:srgbClr val="0000FF"/>
                </a:solidFill>
              </a:rPr>
              <a:t>Breaks: 5:25pm (5 mins) | 6:15pm (10 mins)</a:t>
            </a:r>
          </a:p>
          <a:p>
            <a:endParaRPr lang="en-US" sz="1100" i="1" dirty="0"/>
          </a:p>
          <a:p>
            <a:endParaRPr lang="en-US" sz="2400" i="1" dirty="0"/>
          </a:p>
          <a:p>
            <a:r>
              <a:rPr lang="en-US" sz="2400" i="1" dirty="0"/>
              <a:t>Assignment #1 – Due Nov. 7</a:t>
            </a:r>
          </a:p>
          <a:p>
            <a:r>
              <a:rPr lang="en-US" sz="2400" i="1" dirty="0"/>
              <a:t>Assignment #2 – Due Nov. 14 | Group – avail 7pm</a:t>
            </a:r>
          </a:p>
          <a:p>
            <a:endParaRPr lang="en-US" sz="2400" i="1" dirty="0"/>
          </a:p>
          <a:p>
            <a:r>
              <a:rPr lang="en-US" sz="2400" i="1" dirty="0"/>
              <a:t>Guest Speaker: </a:t>
            </a:r>
          </a:p>
          <a:p>
            <a:r>
              <a:rPr lang="en-US" sz="2400" dirty="0"/>
              <a:t>Justin Watkins – Sr. Director, Business Intelligence </a:t>
            </a:r>
            <a:r>
              <a:rPr lang="en-US" sz="2400" b="1" dirty="0"/>
              <a:t>Atlanta Braves</a:t>
            </a:r>
            <a:endParaRPr lang="en-US" sz="2400" dirty="0"/>
          </a:p>
        </p:txBody>
      </p:sp>
    </p:spTree>
    <p:extLst>
      <p:ext uri="{BB962C8B-B14F-4D97-AF65-F5344CB8AC3E}">
        <p14:creationId xmlns:p14="http://schemas.microsoft.com/office/powerpoint/2010/main" val="3274518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C04EF2-F1FC-4D6A-94C1-747A476A41EB}"/>
              </a:ext>
            </a:extLst>
          </p:cNvPr>
          <p:cNvPicPr>
            <a:picLocks noChangeAspect="1"/>
          </p:cNvPicPr>
          <p:nvPr/>
        </p:nvPicPr>
        <p:blipFill rotWithShape="1">
          <a:blip r:embed="rId2"/>
          <a:srcRect l="14999" t="11924" r="38751" b="10769"/>
          <a:stretch/>
        </p:blipFill>
        <p:spPr>
          <a:xfrm>
            <a:off x="1295400" y="565322"/>
            <a:ext cx="6781800" cy="6140278"/>
          </a:xfrm>
          <a:prstGeom prst="rect">
            <a:avLst/>
          </a:prstGeom>
          <a:ln w="19050">
            <a:solidFill>
              <a:srgbClr val="002060"/>
            </a:solidFill>
          </a:ln>
        </p:spPr>
      </p:pic>
    </p:spTree>
    <p:extLst>
      <p:ext uri="{BB962C8B-B14F-4D97-AF65-F5344CB8AC3E}">
        <p14:creationId xmlns:p14="http://schemas.microsoft.com/office/powerpoint/2010/main" val="3752876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77B000F-B82A-495B-9805-47C734E23341}"/>
              </a:ext>
            </a:extLst>
          </p:cNvPr>
          <p:cNvPicPr>
            <a:picLocks noChangeAspect="1"/>
          </p:cNvPicPr>
          <p:nvPr/>
        </p:nvPicPr>
        <p:blipFill rotWithShape="1">
          <a:blip r:embed="rId3"/>
          <a:srcRect l="14886" t="11493" r="40034"/>
          <a:stretch/>
        </p:blipFill>
        <p:spPr>
          <a:xfrm>
            <a:off x="1143000" y="106502"/>
            <a:ext cx="6248400" cy="6644995"/>
          </a:xfrm>
          <a:prstGeom prst="rect">
            <a:avLst/>
          </a:prstGeom>
          <a:ln w="15875">
            <a:solidFill>
              <a:srgbClr val="002060"/>
            </a:solidFill>
          </a:ln>
        </p:spPr>
      </p:pic>
    </p:spTree>
    <p:extLst>
      <p:ext uri="{BB962C8B-B14F-4D97-AF65-F5344CB8AC3E}">
        <p14:creationId xmlns:p14="http://schemas.microsoft.com/office/powerpoint/2010/main" val="3959207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FC7414-E2F1-4B54-B499-F6DBA09B3280}"/>
              </a:ext>
            </a:extLst>
          </p:cNvPr>
          <p:cNvPicPr>
            <a:picLocks noChangeAspect="1"/>
          </p:cNvPicPr>
          <p:nvPr/>
        </p:nvPicPr>
        <p:blipFill rotWithShape="1">
          <a:blip r:embed="rId2"/>
          <a:srcRect l="15237" t="29413" r="37710" b="35753"/>
          <a:stretch/>
        </p:blipFill>
        <p:spPr>
          <a:xfrm>
            <a:off x="228600" y="457200"/>
            <a:ext cx="5736657" cy="2300437"/>
          </a:xfrm>
          <a:prstGeom prst="rect">
            <a:avLst/>
          </a:prstGeom>
        </p:spPr>
      </p:pic>
      <p:pic>
        <p:nvPicPr>
          <p:cNvPr id="10" name="Picture 9">
            <a:extLst>
              <a:ext uri="{FF2B5EF4-FFF2-40B4-BE49-F238E27FC236}">
                <a16:creationId xmlns:a16="http://schemas.microsoft.com/office/drawing/2014/main" id="{2832A3E1-84F2-4725-8041-C4E025BF2E90}"/>
              </a:ext>
            </a:extLst>
          </p:cNvPr>
          <p:cNvPicPr>
            <a:picLocks noChangeAspect="1"/>
          </p:cNvPicPr>
          <p:nvPr/>
        </p:nvPicPr>
        <p:blipFill rotWithShape="1">
          <a:blip r:embed="rId3"/>
          <a:srcRect l="15710" t="16879" r="55237" b="26389"/>
          <a:stretch/>
        </p:blipFill>
        <p:spPr>
          <a:xfrm>
            <a:off x="4038600" y="1524000"/>
            <a:ext cx="4485373" cy="4744378"/>
          </a:xfrm>
          <a:prstGeom prst="rect">
            <a:avLst/>
          </a:prstGeom>
        </p:spPr>
      </p:pic>
    </p:spTree>
    <p:extLst>
      <p:ext uri="{BB962C8B-B14F-4D97-AF65-F5344CB8AC3E}">
        <p14:creationId xmlns:p14="http://schemas.microsoft.com/office/powerpoint/2010/main" val="3493725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E09F9F-8B2B-46B7-AA09-B06FFCBA4956}"/>
              </a:ext>
            </a:extLst>
          </p:cNvPr>
          <p:cNvPicPr>
            <a:picLocks noChangeAspect="1"/>
          </p:cNvPicPr>
          <p:nvPr/>
        </p:nvPicPr>
        <p:blipFill rotWithShape="1">
          <a:blip r:embed="rId2"/>
          <a:srcRect l="18750" t="7308" r="9687" b="5144"/>
          <a:stretch/>
        </p:blipFill>
        <p:spPr>
          <a:xfrm>
            <a:off x="209550" y="381000"/>
            <a:ext cx="8724900" cy="5781675"/>
          </a:xfrm>
          <a:prstGeom prst="rect">
            <a:avLst/>
          </a:prstGeom>
        </p:spPr>
      </p:pic>
    </p:spTree>
    <p:extLst>
      <p:ext uri="{BB962C8B-B14F-4D97-AF65-F5344CB8AC3E}">
        <p14:creationId xmlns:p14="http://schemas.microsoft.com/office/powerpoint/2010/main" val="2791510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B00E4A-CB8D-4976-973F-F915BE342078}"/>
              </a:ext>
            </a:extLst>
          </p:cNvPr>
          <p:cNvPicPr>
            <a:picLocks noChangeAspect="1"/>
          </p:cNvPicPr>
          <p:nvPr/>
        </p:nvPicPr>
        <p:blipFill rotWithShape="1">
          <a:blip r:embed="rId4"/>
          <a:srcRect l="18333" t="16154" r="40000" b="14615"/>
          <a:stretch/>
        </p:blipFill>
        <p:spPr>
          <a:xfrm>
            <a:off x="228600" y="152400"/>
            <a:ext cx="5164667" cy="4648200"/>
          </a:xfrm>
          <a:prstGeom prst="rect">
            <a:avLst/>
          </a:prstGeom>
        </p:spPr>
      </p:pic>
      <p:pic>
        <p:nvPicPr>
          <p:cNvPr id="6" name="Online Media 5" title="McDonald’s and FaZe Clan Kick Off a Juicy New Tradition with the First-Ever “Friendsgaming”">
            <a:hlinkClick r:id="" action="ppaction://media"/>
            <a:extLst>
              <a:ext uri="{FF2B5EF4-FFF2-40B4-BE49-F238E27FC236}">
                <a16:creationId xmlns:a16="http://schemas.microsoft.com/office/drawing/2014/main" id="{FD39CD80-D480-4331-BF57-2C5818CA55B5}"/>
              </a:ext>
            </a:extLst>
          </p:cNvPr>
          <p:cNvPicPr>
            <a:picLocks noRot="1" noChangeAspect="1"/>
          </p:cNvPicPr>
          <p:nvPr>
            <a:videoFile r:link="rId1"/>
          </p:nvPr>
        </p:nvPicPr>
        <p:blipFill>
          <a:blip r:embed="rId5"/>
          <a:stretch>
            <a:fillRect/>
          </a:stretch>
        </p:blipFill>
        <p:spPr>
          <a:xfrm>
            <a:off x="3276600" y="3250692"/>
            <a:ext cx="5486400" cy="3099816"/>
          </a:xfrm>
          <a:prstGeom prst="rect">
            <a:avLst/>
          </a:prstGeom>
        </p:spPr>
      </p:pic>
    </p:spTree>
    <p:extLst>
      <p:ext uri="{BB962C8B-B14F-4D97-AF65-F5344CB8AC3E}">
        <p14:creationId xmlns:p14="http://schemas.microsoft.com/office/powerpoint/2010/main" val="217646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D0E2CD-775D-4E77-8B2D-0BBD3DAD74D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98460"/>
            <a:ext cx="4256015" cy="6461080"/>
          </a:xfrm>
          <a:prstGeom prst="rect">
            <a:avLst/>
          </a:prstGeom>
        </p:spPr>
      </p:pic>
      <p:pic>
        <p:nvPicPr>
          <p:cNvPr id="7" name="Picture 6">
            <a:extLst>
              <a:ext uri="{FF2B5EF4-FFF2-40B4-BE49-F238E27FC236}">
                <a16:creationId xmlns:a16="http://schemas.microsoft.com/office/drawing/2014/main" id="{D82E1A11-67C8-4762-BC7E-EC8B316CAC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93194" y="1752600"/>
            <a:ext cx="4520599" cy="2492842"/>
          </a:xfrm>
          <a:prstGeom prst="rect">
            <a:avLst/>
          </a:prstGeom>
          <a:ln w="15875">
            <a:solidFill>
              <a:srgbClr val="002060"/>
            </a:solidFill>
          </a:ln>
        </p:spPr>
      </p:pic>
      <p:sp>
        <p:nvSpPr>
          <p:cNvPr id="9" name="Title 1">
            <a:extLst>
              <a:ext uri="{FF2B5EF4-FFF2-40B4-BE49-F238E27FC236}">
                <a16:creationId xmlns:a16="http://schemas.microsoft.com/office/drawing/2014/main" id="{D2D14D9A-23EB-405D-9740-4312CA08924F}"/>
              </a:ext>
            </a:extLst>
          </p:cNvPr>
          <p:cNvSpPr txBox="1">
            <a:spLocks/>
          </p:cNvSpPr>
          <p:nvPr/>
        </p:nvSpPr>
        <p:spPr>
          <a:xfrm>
            <a:off x="4267200" y="-296840"/>
            <a:ext cx="5410200" cy="990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000" spc="-100" dirty="0">
                <a:solidFill>
                  <a:schemeClr val="bg1"/>
                </a:solidFill>
                <a:latin typeface="+mj-lt"/>
                <a:ea typeface="+mj-ea"/>
                <a:cs typeface="+mj-cs"/>
              </a:rPr>
              <a:t>2020 World Series – Secondary Ticket Market</a:t>
            </a:r>
            <a:endParaRPr kumimoji="0" lang="en-US" sz="2000" b="0" i="0" u="none" strike="noStrike" kern="1200" cap="none" spc="-10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90049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2E3C8F-5F37-4C58-A863-0531B55AF3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2400" y="474186"/>
            <a:ext cx="7068744" cy="4646051"/>
          </a:xfrm>
          <a:prstGeom prst="rect">
            <a:avLst/>
          </a:prstGeom>
          <a:ln w="22225">
            <a:solidFill>
              <a:srgbClr val="002060"/>
            </a:solidFill>
          </a:ln>
        </p:spPr>
      </p:pic>
      <p:sp>
        <p:nvSpPr>
          <p:cNvPr id="5" name="Title 1">
            <a:extLst>
              <a:ext uri="{FF2B5EF4-FFF2-40B4-BE49-F238E27FC236}">
                <a16:creationId xmlns:a16="http://schemas.microsoft.com/office/drawing/2014/main" id="{BAE7772C-43BA-4C16-A41D-672052E1FE8D}"/>
              </a:ext>
            </a:extLst>
          </p:cNvPr>
          <p:cNvSpPr txBox="1">
            <a:spLocks/>
          </p:cNvSpPr>
          <p:nvPr/>
        </p:nvSpPr>
        <p:spPr>
          <a:xfrm>
            <a:off x="152400" y="-358025"/>
            <a:ext cx="8839200" cy="990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000" spc="-100" dirty="0">
                <a:solidFill>
                  <a:schemeClr val="bg1"/>
                </a:solidFill>
                <a:latin typeface="+mj-lt"/>
                <a:ea typeface="+mj-ea"/>
                <a:cs typeface="+mj-cs"/>
              </a:rPr>
              <a:t>2019 World Series – Secondary Ticket Market</a:t>
            </a:r>
            <a:endParaRPr kumimoji="0" lang="en-US" sz="2000" b="0" i="0" u="none" strike="noStrike" kern="1200" cap="none" spc="-100" normalizeH="0" baseline="0" noProof="0" dirty="0">
              <a:ln>
                <a:noFill/>
              </a:ln>
              <a:solidFill>
                <a:schemeClr val="bg1"/>
              </a:solidFill>
              <a:effectLst/>
              <a:uLnTx/>
              <a:uFillTx/>
              <a:latin typeface="+mj-lt"/>
              <a:ea typeface="+mj-ea"/>
              <a:cs typeface="+mj-cs"/>
            </a:endParaRPr>
          </a:p>
        </p:txBody>
      </p:sp>
      <p:pic>
        <p:nvPicPr>
          <p:cNvPr id="2" name="Picture 2">
            <a:extLst>
              <a:ext uri="{FF2B5EF4-FFF2-40B4-BE49-F238E27FC236}">
                <a16:creationId xmlns:a16="http://schemas.microsoft.com/office/drawing/2014/main" id="{C8B85F75-ED50-4443-89B9-CF3FEF8F13F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60123" y="5056951"/>
            <a:ext cx="3722042" cy="1724849"/>
          </a:xfrm>
          <a:prstGeom prst="rect">
            <a:avLst/>
          </a:prstGeom>
          <a:noFill/>
          <a:ln w="9525">
            <a:noFill/>
            <a:miter lim="800000"/>
            <a:headEnd/>
            <a:tailEnd/>
          </a:ln>
          <a:effectLst/>
        </p:spPr>
      </p:pic>
      <p:sp>
        <p:nvSpPr>
          <p:cNvPr id="3" name="TextBox 2">
            <a:extLst>
              <a:ext uri="{FF2B5EF4-FFF2-40B4-BE49-F238E27FC236}">
                <a16:creationId xmlns:a16="http://schemas.microsoft.com/office/drawing/2014/main" id="{66A29369-A503-4B4E-A137-C50FFA5C459F}"/>
              </a:ext>
            </a:extLst>
          </p:cNvPr>
          <p:cNvSpPr txBox="1"/>
          <p:nvPr/>
        </p:nvSpPr>
        <p:spPr>
          <a:xfrm>
            <a:off x="7696200" y="5120237"/>
            <a:ext cx="697627" cy="369332"/>
          </a:xfrm>
          <a:prstGeom prst="rect">
            <a:avLst/>
          </a:prstGeom>
          <a:noFill/>
          <a:ln>
            <a:solidFill>
              <a:srgbClr val="CC3300"/>
            </a:solidFill>
          </a:ln>
        </p:spPr>
        <p:txBody>
          <a:bodyPr wrap="none" rtlCol="0">
            <a:spAutoFit/>
          </a:bodyPr>
          <a:lstStyle/>
          <a:p>
            <a:r>
              <a:rPr lang="en-US" dirty="0">
                <a:solidFill>
                  <a:srgbClr val="0000FF"/>
                </a:solidFill>
              </a:rPr>
              <a:t>2016</a:t>
            </a:r>
          </a:p>
        </p:txBody>
      </p:sp>
    </p:spTree>
    <p:extLst>
      <p:ext uri="{BB962C8B-B14F-4D97-AF65-F5344CB8AC3E}">
        <p14:creationId xmlns:p14="http://schemas.microsoft.com/office/powerpoint/2010/main" val="2324653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D3465E-726E-4741-8AC8-A5F31CA5909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92503" y="609599"/>
            <a:ext cx="8758991" cy="5943601"/>
          </a:xfrm>
          <a:prstGeom prst="rect">
            <a:avLst/>
          </a:prstGeom>
        </p:spPr>
      </p:pic>
    </p:spTree>
    <p:extLst>
      <p:ext uri="{BB962C8B-B14F-4D97-AF65-F5344CB8AC3E}">
        <p14:creationId xmlns:p14="http://schemas.microsoft.com/office/powerpoint/2010/main" val="939202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55B9B6-6F7B-4FC4-A9AE-1C77E07C00A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9023" y="152400"/>
            <a:ext cx="8670177" cy="6019800"/>
          </a:xfrm>
          <a:prstGeom prst="rect">
            <a:avLst/>
          </a:prstGeom>
        </p:spPr>
      </p:pic>
    </p:spTree>
    <p:extLst>
      <p:ext uri="{BB962C8B-B14F-4D97-AF65-F5344CB8AC3E}">
        <p14:creationId xmlns:p14="http://schemas.microsoft.com/office/powerpoint/2010/main" val="4248755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1D8FD8-911D-47CE-A4D6-BE244D298A7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16062" y="152400"/>
            <a:ext cx="8711876" cy="6096001"/>
          </a:xfrm>
          <a:prstGeom prst="rect">
            <a:avLst/>
          </a:prstGeom>
        </p:spPr>
      </p:pic>
    </p:spTree>
    <p:extLst>
      <p:ext uri="{BB962C8B-B14F-4D97-AF65-F5344CB8AC3E}">
        <p14:creationId xmlns:p14="http://schemas.microsoft.com/office/powerpoint/2010/main" val="2906640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4266A-B787-49E9-89A1-CE84E1DF061A}"/>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4085C287-807E-409B-B9D2-94195D77C1FF}"/>
              </a:ext>
            </a:extLst>
          </p:cNvPr>
          <p:cNvSpPr>
            <a:spLocks noGrp="1"/>
          </p:cNvSpPr>
          <p:nvPr>
            <p:ph idx="1"/>
          </p:nvPr>
        </p:nvSpPr>
        <p:spPr/>
        <p:txBody>
          <a:bodyPr/>
          <a:lstStyle/>
          <a:p>
            <a:r>
              <a:rPr lang="en-US" dirty="0"/>
              <a:t>Forecast attendance for an MLB team</a:t>
            </a:r>
          </a:p>
          <a:p>
            <a:r>
              <a:rPr lang="en-US" dirty="0"/>
              <a:t>Make dynamic pricing recommendations for an NBA team</a:t>
            </a:r>
          </a:p>
          <a:p>
            <a:r>
              <a:rPr lang="en-US" dirty="0"/>
              <a:t>Create an opening day MLB line-up</a:t>
            </a:r>
          </a:p>
          <a:p>
            <a:r>
              <a:rPr lang="en-US" dirty="0"/>
              <a:t>Recommend MLS players for re-entry draft</a:t>
            </a:r>
          </a:p>
          <a:p>
            <a:endParaRPr lang="en-US" dirty="0"/>
          </a:p>
          <a:p>
            <a:endParaRPr lang="en-US" dirty="0"/>
          </a:p>
          <a:p>
            <a:r>
              <a:rPr lang="en-US" dirty="0"/>
              <a:t>Use Tableau</a:t>
            </a:r>
          </a:p>
        </p:txBody>
      </p:sp>
    </p:spTree>
    <p:extLst>
      <p:ext uri="{BB962C8B-B14F-4D97-AF65-F5344CB8AC3E}">
        <p14:creationId xmlns:p14="http://schemas.microsoft.com/office/powerpoint/2010/main" val="1341883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F70150-32AA-4DB9-9766-EDC7E6A5512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4800" y="152400"/>
            <a:ext cx="8458200" cy="6602574"/>
          </a:xfrm>
          <a:prstGeom prst="rect">
            <a:avLst/>
          </a:prstGeom>
        </p:spPr>
      </p:pic>
    </p:spTree>
    <p:extLst>
      <p:ext uri="{BB962C8B-B14F-4D97-AF65-F5344CB8AC3E}">
        <p14:creationId xmlns:p14="http://schemas.microsoft.com/office/powerpoint/2010/main" val="538603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9034B4-667C-4A84-A8C0-84ADC9F534D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24787" y="1219200"/>
            <a:ext cx="3790013" cy="3790013"/>
          </a:xfrm>
          <a:prstGeom prst="rect">
            <a:avLst/>
          </a:prstGeom>
        </p:spPr>
      </p:pic>
      <p:pic>
        <p:nvPicPr>
          <p:cNvPr id="5" name="Picture 4">
            <a:extLst>
              <a:ext uri="{FF2B5EF4-FFF2-40B4-BE49-F238E27FC236}">
                <a16:creationId xmlns:a16="http://schemas.microsoft.com/office/drawing/2014/main" id="{AA95391A-2200-4090-AA6E-3B70158D8A6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04800" y="533400"/>
            <a:ext cx="6400800" cy="533400"/>
          </a:xfrm>
          <a:prstGeom prst="rect">
            <a:avLst/>
          </a:prstGeom>
        </p:spPr>
      </p:pic>
      <p:sp>
        <p:nvSpPr>
          <p:cNvPr id="6" name="Title 1">
            <a:extLst>
              <a:ext uri="{FF2B5EF4-FFF2-40B4-BE49-F238E27FC236}">
                <a16:creationId xmlns:a16="http://schemas.microsoft.com/office/drawing/2014/main" id="{2DAACCA0-3725-4442-9AD3-24A4C0B4F8E6}"/>
              </a:ext>
            </a:extLst>
          </p:cNvPr>
          <p:cNvSpPr txBox="1">
            <a:spLocks/>
          </p:cNvSpPr>
          <p:nvPr/>
        </p:nvSpPr>
        <p:spPr>
          <a:xfrm>
            <a:off x="76200" y="-304800"/>
            <a:ext cx="8839200" cy="990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800" spc="-100" dirty="0">
                <a:solidFill>
                  <a:schemeClr val="bg1"/>
                </a:solidFill>
                <a:latin typeface="+mj-lt"/>
                <a:ea typeface="+mj-ea"/>
                <a:cs typeface="+mj-cs"/>
              </a:rPr>
              <a:t>WFT vs. Cardinals – 12.17.17</a:t>
            </a:r>
            <a:endParaRPr kumimoji="0" lang="en-US" sz="2800" b="0" i="0" u="none" strike="noStrike" kern="1200" cap="none" spc="-100" normalizeH="0" baseline="0" noProof="0" dirty="0">
              <a:ln>
                <a:noFill/>
              </a:ln>
              <a:solidFill>
                <a:schemeClr val="bg1"/>
              </a:solidFill>
              <a:effectLst/>
              <a:uLnTx/>
              <a:uFillTx/>
              <a:latin typeface="+mj-lt"/>
              <a:ea typeface="+mj-ea"/>
              <a:cs typeface="+mj-cs"/>
            </a:endParaRPr>
          </a:p>
        </p:txBody>
      </p:sp>
      <p:pic>
        <p:nvPicPr>
          <p:cNvPr id="7" name="Picture 6">
            <a:extLst>
              <a:ext uri="{FF2B5EF4-FFF2-40B4-BE49-F238E27FC236}">
                <a16:creationId xmlns:a16="http://schemas.microsoft.com/office/drawing/2014/main" id="{01EF405E-DAE8-4C9C-A44D-792C25D8B16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43400" y="1219200"/>
            <a:ext cx="2971800" cy="2228850"/>
          </a:xfrm>
          <a:prstGeom prst="rect">
            <a:avLst/>
          </a:prstGeom>
        </p:spPr>
      </p:pic>
      <p:sp>
        <p:nvSpPr>
          <p:cNvPr id="8" name="Rectangle 7">
            <a:extLst>
              <a:ext uri="{FF2B5EF4-FFF2-40B4-BE49-F238E27FC236}">
                <a16:creationId xmlns:a16="http://schemas.microsoft.com/office/drawing/2014/main" id="{EE785E76-E4EA-4A65-80C5-E24E01CEE5A2}"/>
              </a:ext>
            </a:extLst>
          </p:cNvPr>
          <p:cNvSpPr/>
          <p:nvPr/>
        </p:nvSpPr>
        <p:spPr>
          <a:xfrm>
            <a:off x="4343400" y="3619500"/>
            <a:ext cx="4572000" cy="3139321"/>
          </a:xfrm>
          <a:prstGeom prst="rect">
            <a:avLst/>
          </a:prstGeom>
        </p:spPr>
        <p:txBody>
          <a:bodyPr>
            <a:spAutoFit/>
          </a:bodyPr>
          <a:lstStyle/>
          <a:p>
            <a:r>
              <a:rPr lang="en-US" dirty="0">
                <a:solidFill>
                  <a:srgbClr val="111111"/>
                </a:solidFill>
                <a:latin typeface="Georgia" panose="02040502050405020303" pitchFamily="18" charset="0"/>
              </a:rPr>
              <a:t>My initial plan was to trade lukewarm Papa John’s pizza for tickets, but I wasn’t in the mood to find lukewarm Papa John’s pizza at 10 a.m. on a Sunday, so on my way to FedEx Field I stopped at a CVS and bought four candy bars, plus a few less appealing snacks: Necco Wafers, a cheese stick, some raisin boxes and a box of Cheerios. I also grabbed some poster board, and when I got to FedEx Field, I created my beautiful sign: “Will Trade CANDY For a Ticket.”</a:t>
            </a:r>
            <a:endParaRPr lang="en-US" dirty="0"/>
          </a:p>
        </p:txBody>
      </p:sp>
      <p:sp>
        <p:nvSpPr>
          <p:cNvPr id="2" name="Rectangle 1">
            <a:extLst>
              <a:ext uri="{FF2B5EF4-FFF2-40B4-BE49-F238E27FC236}">
                <a16:creationId xmlns:a16="http://schemas.microsoft.com/office/drawing/2014/main" id="{A9A83111-0D09-4A75-A73E-5D3993B6DE38}"/>
              </a:ext>
            </a:extLst>
          </p:cNvPr>
          <p:cNvSpPr/>
          <p:nvPr/>
        </p:nvSpPr>
        <p:spPr>
          <a:xfrm>
            <a:off x="4610100" y="533400"/>
            <a:ext cx="12192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Wash Football Team</a:t>
            </a:r>
          </a:p>
        </p:txBody>
      </p:sp>
    </p:spTree>
    <p:extLst>
      <p:ext uri="{BB962C8B-B14F-4D97-AF65-F5344CB8AC3E}">
        <p14:creationId xmlns:p14="http://schemas.microsoft.com/office/powerpoint/2010/main" val="648559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84C0933-3F4D-41D9-9DA8-21C295E7544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52600" y="1524000"/>
            <a:ext cx="2971800" cy="4800600"/>
          </a:xfrm>
          <a:prstGeom prst="rect">
            <a:avLst/>
          </a:prstGeom>
          <a:noFill/>
          <a:ln w="22225">
            <a:solidFill>
              <a:srgbClr val="002060"/>
            </a:solidFill>
            <a:miter lim="800000"/>
            <a:headEnd/>
            <a:tailEnd/>
          </a:ln>
          <a:effectLst/>
        </p:spPr>
      </p:pic>
      <p:grpSp>
        <p:nvGrpSpPr>
          <p:cNvPr id="7" name="Group 6">
            <a:extLst>
              <a:ext uri="{FF2B5EF4-FFF2-40B4-BE49-F238E27FC236}">
                <a16:creationId xmlns:a16="http://schemas.microsoft.com/office/drawing/2014/main" id="{20F732A9-3684-4F3A-99A9-F264762DBD22}"/>
              </a:ext>
            </a:extLst>
          </p:cNvPr>
          <p:cNvGrpSpPr/>
          <p:nvPr/>
        </p:nvGrpSpPr>
        <p:grpSpPr>
          <a:xfrm>
            <a:off x="5486400" y="1524000"/>
            <a:ext cx="2971800" cy="3048000"/>
            <a:chOff x="6324600" y="1143000"/>
            <a:chExt cx="2209800" cy="2590800"/>
          </a:xfrm>
        </p:grpSpPr>
        <p:pic>
          <p:nvPicPr>
            <p:cNvPr id="8" name="Picture 3">
              <a:extLst>
                <a:ext uri="{FF2B5EF4-FFF2-40B4-BE49-F238E27FC236}">
                  <a16:creationId xmlns:a16="http://schemas.microsoft.com/office/drawing/2014/main" id="{3524E212-5464-4D06-9D27-C06FEA56F32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24600" y="1143000"/>
              <a:ext cx="2209800" cy="1524000"/>
            </a:xfrm>
            <a:prstGeom prst="rect">
              <a:avLst/>
            </a:prstGeom>
            <a:noFill/>
            <a:ln w="9525">
              <a:noFill/>
              <a:miter lim="800000"/>
              <a:headEnd/>
              <a:tailEnd/>
            </a:ln>
            <a:effectLst/>
          </p:spPr>
        </p:pic>
        <p:pic>
          <p:nvPicPr>
            <p:cNvPr id="9" name="Picture 4">
              <a:extLst>
                <a:ext uri="{FF2B5EF4-FFF2-40B4-BE49-F238E27FC236}">
                  <a16:creationId xmlns:a16="http://schemas.microsoft.com/office/drawing/2014/main" id="{B2A03932-C375-4250-AC97-B50C63356FF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24600" y="2667000"/>
              <a:ext cx="2209800" cy="1066800"/>
            </a:xfrm>
            <a:prstGeom prst="rect">
              <a:avLst/>
            </a:prstGeom>
            <a:noFill/>
            <a:ln w="9525">
              <a:noFill/>
              <a:miter lim="800000"/>
              <a:headEnd/>
              <a:tailEnd/>
            </a:ln>
            <a:effectLst/>
          </p:spPr>
        </p:pic>
      </p:grpSp>
      <p:sp>
        <p:nvSpPr>
          <p:cNvPr id="10" name="TextBox 9">
            <a:extLst>
              <a:ext uri="{FF2B5EF4-FFF2-40B4-BE49-F238E27FC236}">
                <a16:creationId xmlns:a16="http://schemas.microsoft.com/office/drawing/2014/main" id="{CAA18764-DD2B-44CA-96B8-17C5F84EC9B9}"/>
              </a:ext>
            </a:extLst>
          </p:cNvPr>
          <p:cNvSpPr txBox="1"/>
          <p:nvPr/>
        </p:nvSpPr>
        <p:spPr>
          <a:xfrm>
            <a:off x="2667000" y="1066800"/>
            <a:ext cx="1142172" cy="369332"/>
          </a:xfrm>
          <a:prstGeom prst="rect">
            <a:avLst/>
          </a:prstGeom>
          <a:noFill/>
          <a:ln>
            <a:solidFill>
              <a:srgbClr val="0000FF"/>
            </a:solidFill>
          </a:ln>
        </p:spPr>
        <p:txBody>
          <a:bodyPr wrap="none" rtlCol="0">
            <a:spAutoFit/>
          </a:bodyPr>
          <a:lstStyle/>
          <a:p>
            <a:r>
              <a:rPr lang="en-US" i="1" dirty="0"/>
              <a:t>11.8-9.16</a:t>
            </a:r>
          </a:p>
        </p:txBody>
      </p:sp>
      <p:sp>
        <p:nvSpPr>
          <p:cNvPr id="11" name="TextBox 10">
            <a:extLst>
              <a:ext uri="{FF2B5EF4-FFF2-40B4-BE49-F238E27FC236}">
                <a16:creationId xmlns:a16="http://schemas.microsoft.com/office/drawing/2014/main" id="{D5598E6B-B439-401F-B1C0-108E843AB28C}"/>
              </a:ext>
            </a:extLst>
          </p:cNvPr>
          <p:cNvSpPr txBox="1"/>
          <p:nvPr/>
        </p:nvSpPr>
        <p:spPr>
          <a:xfrm>
            <a:off x="6530612" y="1066800"/>
            <a:ext cx="1065228" cy="369332"/>
          </a:xfrm>
          <a:prstGeom prst="rect">
            <a:avLst/>
          </a:prstGeom>
          <a:noFill/>
          <a:ln>
            <a:solidFill>
              <a:srgbClr val="0000FF"/>
            </a:solidFill>
          </a:ln>
        </p:spPr>
        <p:txBody>
          <a:bodyPr wrap="none" rtlCol="0">
            <a:spAutoFit/>
          </a:bodyPr>
          <a:lstStyle/>
          <a:p>
            <a:r>
              <a:rPr lang="en-US" i="1" dirty="0"/>
              <a:t>11.12.16</a:t>
            </a:r>
          </a:p>
        </p:txBody>
      </p:sp>
      <p:grpSp>
        <p:nvGrpSpPr>
          <p:cNvPr id="14" name="Group 13">
            <a:extLst>
              <a:ext uri="{FF2B5EF4-FFF2-40B4-BE49-F238E27FC236}">
                <a16:creationId xmlns:a16="http://schemas.microsoft.com/office/drawing/2014/main" id="{08777183-13AE-4AFA-8672-FFD2C238E09F}"/>
              </a:ext>
            </a:extLst>
          </p:cNvPr>
          <p:cNvGrpSpPr/>
          <p:nvPr/>
        </p:nvGrpSpPr>
        <p:grpSpPr>
          <a:xfrm>
            <a:off x="5486400" y="1524000"/>
            <a:ext cx="2971800" cy="3048000"/>
            <a:chOff x="6324600" y="1143000"/>
            <a:chExt cx="2209800" cy="2590800"/>
          </a:xfrm>
        </p:grpSpPr>
        <p:pic>
          <p:nvPicPr>
            <p:cNvPr id="15" name="Picture 3">
              <a:extLst>
                <a:ext uri="{FF2B5EF4-FFF2-40B4-BE49-F238E27FC236}">
                  <a16:creationId xmlns:a16="http://schemas.microsoft.com/office/drawing/2014/main" id="{C9FA2446-4A7C-45A8-96AB-50A822EBE0D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24600" y="1143000"/>
              <a:ext cx="2209800" cy="1524000"/>
            </a:xfrm>
            <a:prstGeom prst="rect">
              <a:avLst/>
            </a:prstGeom>
            <a:noFill/>
            <a:ln w="9525">
              <a:noFill/>
              <a:miter lim="800000"/>
              <a:headEnd/>
              <a:tailEnd/>
            </a:ln>
            <a:effectLst/>
          </p:spPr>
        </p:pic>
        <p:pic>
          <p:nvPicPr>
            <p:cNvPr id="16" name="Picture 4">
              <a:extLst>
                <a:ext uri="{FF2B5EF4-FFF2-40B4-BE49-F238E27FC236}">
                  <a16:creationId xmlns:a16="http://schemas.microsoft.com/office/drawing/2014/main" id="{3572C6BF-DB5F-41E2-9419-3247F2C3A17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24600" y="2667000"/>
              <a:ext cx="2209800" cy="1066800"/>
            </a:xfrm>
            <a:prstGeom prst="rect">
              <a:avLst/>
            </a:prstGeom>
            <a:noFill/>
            <a:ln w="9525">
              <a:noFill/>
              <a:miter lim="800000"/>
              <a:headEnd/>
              <a:tailEnd/>
            </a:ln>
            <a:effectLst/>
          </p:spPr>
        </p:pic>
      </p:grpSp>
      <p:sp>
        <p:nvSpPr>
          <p:cNvPr id="17" name="TextBox 16">
            <a:extLst>
              <a:ext uri="{FF2B5EF4-FFF2-40B4-BE49-F238E27FC236}">
                <a16:creationId xmlns:a16="http://schemas.microsoft.com/office/drawing/2014/main" id="{44160CA3-C2D9-47FC-9463-C10AE5C3B4F2}"/>
              </a:ext>
            </a:extLst>
          </p:cNvPr>
          <p:cNvSpPr txBox="1"/>
          <p:nvPr/>
        </p:nvSpPr>
        <p:spPr>
          <a:xfrm>
            <a:off x="7010400" y="1676400"/>
            <a:ext cx="500971" cy="369332"/>
          </a:xfrm>
          <a:prstGeom prst="rect">
            <a:avLst/>
          </a:prstGeom>
          <a:noFill/>
        </p:spPr>
        <p:txBody>
          <a:bodyPr wrap="none" rtlCol="0">
            <a:spAutoFit/>
          </a:bodyPr>
          <a:lstStyle/>
          <a:p>
            <a:r>
              <a:rPr lang="en-US" b="1" dirty="0">
                <a:solidFill>
                  <a:schemeClr val="bg1"/>
                </a:solidFill>
              </a:rPr>
              <a:t>-11</a:t>
            </a:r>
          </a:p>
        </p:txBody>
      </p:sp>
      <p:sp>
        <p:nvSpPr>
          <p:cNvPr id="18" name="TextBox 17">
            <a:extLst>
              <a:ext uri="{FF2B5EF4-FFF2-40B4-BE49-F238E27FC236}">
                <a16:creationId xmlns:a16="http://schemas.microsoft.com/office/drawing/2014/main" id="{2E6FE686-1342-4EA1-BED3-BB43ABEFA676}"/>
              </a:ext>
            </a:extLst>
          </p:cNvPr>
          <p:cNvSpPr txBox="1"/>
          <p:nvPr/>
        </p:nvSpPr>
        <p:spPr>
          <a:xfrm>
            <a:off x="7010400" y="2297668"/>
            <a:ext cx="582211" cy="369332"/>
          </a:xfrm>
          <a:prstGeom prst="rect">
            <a:avLst/>
          </a:prstGeom>
          <a:noFill/>
        </p:spPr>
        <p:txBody>
          <a:bodyPr wrap="none" rtlCol="0">
            <a:spAutoFit/>
          </a:bodyPr>
          <a:lstStyle/>
          <a:p>
            <a:r>
              <a:rPr lang="en-US" b="1" dirty="0">
                <a:solidFill>
                  <a:schemeClr val="bg1"/>
                </a:solidFill>
              </a:rPr>
              <a:t>-8.5</a:t>
            </a:r>
          </a:p>
        </p:txBody>
      </p:sp>
      <p:sp>
        <p:nvSpPr>
          <p:cNvPr id="19" name="TextBox 18">
            <a:extLst>
              <a:ext uri="{FF2B5EF4-FFF2-40B4-BE49-F238E27FC236}">
                <a16:creationId xmlns:a16="http://schemas.microsoft.com/office/drawing/2014/main" id="{46B5E084-86BD-40A6-A0EE-B952D6EAA478}"/>
              </a:ext>
            </a:extLst>
          </p:cNvPr>
          <p:cNvSpPr txBox="1"/>
          <p:nvPr/>
        </p:nvSpPr>
        <p:spPr>
          <a:xfrm>
            <a:off x="7010400" y="2831068"/>
            <a:ext cx="518091" cy="369332"/>
          </a:xfrm>
          <a:prstGeom prst="rect">
            <a:avLst/>
          </a:prstGeom>
          <a:noFill/>
        </p:spPr>
        <p:txBody>
          <a:bodyPr wrap="none" rtlCol="0">
            <a:spAutoFit/>
          </a:bodyPr>
          <a:lstStyle/>
          <a:p>
            <a:r>
              <a:rPr lang="en-US" b="1" dirty="0">
                <a:solidFill>
                  <a:schemeClr val="bg1"/>
                </a:solidFill>
              </a:rPr>
              <a:t>-24</a:t>
            </a:r>
          </a:p>
        </p:txBody>
      </p:sp>
      <p:sp>
        <p:nvSpPr>
          <p:cNvPr id="20" name="TextBox 19">
            <a:extLst>
              <a:ext uri="{FF2B5EF4-FFF2-40B4-BE49-F238E27FC236}">
                <a16:creationId xmlns:a16="http://schemas.microsoft.com/office/drawing/2014/main" id="{00BC7387-8AE1-4B5D-82D3-08AE09430095}"/>
              </a:ext>
            </a:extLst>
          </p:cNvPr>
          <p:cNvSpPr txBox="1"/>
          <p:nvPr/>
        </p:nvSpPr>
        <p:spPr>
          <a:xfrm>
            <a:off x="7010400" y="3440668"/>
            <a:ext cx="710451" cy="369332"/>
          </a:xfrm>
          <a:prstGeom prst="rect">
            <a:avLst/>
          </a:prstGeom>
          <a:noFill/>
        </p:spPr>
        <p:txBody>
          <a:bodyPr wrap="none" rtlCol="0">
            <a:spAutoFit/>
          </a:bodyPr>
          <a:lstStyle/>
          <a:p>
            <a:r>
              <a:rPr lang="en-US" b="1" dirty="0">
                <a:solidFill>
                  <a:schemeClr val="bg1"/>
                </a:solidFill>
              </a:rPr>
              <a:t>-20.5</a:t>
            </a:r>
          </a:p>
        </p:txBody>
      </p:sp>
      <p:sp>
        <p:nvSpPr>
          <p:cNvPr id="21" name="TextBox 20">
            <a:extLst>
              <a:ext uri="{FF2B5EF4-FFF2-40B4-BE49-F238E27FC236}">
                <a16:creationId xmlns:a16="http://schemas.microsoft.com/office/drawing/2014/main" id="{C4A0AC15-3C0D-4683-B776-157E8A513F26}"/>
              </a:ext>
            </a:extLst>
          </p:cNvPr>
          <p:cNvSpPr txBox="1"/>
          <p:nvPr/>
        </p:nvSpPr>
        <p:spPr>
          <a:xfrm>
            <a:off x="7010400" y="4050268"/>
            <a:ext cx="582211" cy="369332"/>
          </a:xfrm>
          <a:prstGeom prst="rect">
            <a:avLst/>
          </a:prstGeom>
          <a:noFill/>
        </p:spPr>
        <p:txBody>
          <a:bodyPr wrap="none" rtlCol="0">
            <a:spAutoFit/>
          </a:bodyPr>
          <a:lstStyle/>
          <a:p>
            <a:r>
              <a:rPr lang="en-US" b="1" dirty="0">
                <a:solidFill>
                  <a:schemeClr val="bg1"/>
                </a:solidFill>
              </a:rPr>
              <a:t>-9.5</a:t>
            </a:r>
          </a:p>
        </p:txBody>
      </p:sp>
      <p:sp>
        <p:nvSpPr>
          <p:cNvPr id="22" name="Title 1">
            <a:extLst>
              <a:ext uri="{FF2B5EF4-FFF2-40B4-BE49-F238E27FC236}">
                <a16:creationId xmlns:a16="http://schemas.microsoft.com/office/drawing/2014/main" id="{71BE6176-902B-4D10-AF3B-491973905A5A}"/>
              </a:ext>
            </a:extLst>
          </p:cNvPr>
          <p:cNvSpPr>
            <a:spLocks noGrp="1"/>
          </p:cNvSpPr>
          <p:nvPr>
            <p:ph type="title"/>
          </p:nvPr>
        </p:nvSpPr>
        <p:spPr>
          <a:xfrm>
            <a:off x="76200" y="152400"/>
            <a:ext cx="8229600" cy="990600"/>
          </a:xfrm>
        </p:spPr>
        <p:txBody>
          <a:bodyPr>
            <a:normAutofit/>
          </a:bodyPr>
          <a:lstStyle/>
          <a:p>
            <a:r>
              <a:rPr lang="en-US" sz="2800" dirty="0"/>
              <a:t>Predictions – one crazy week in 2016</a:t>
            </a:r>
          </a:p>
        </p:txBody>
      </p:sp>
    </p:spTree>
    <p:extLst>
      <p:ext uri="{BB962C8B-B14F-4D97-AF65-F5344CB8AC3E}">
        <p14:creationId xmlns:p14="http://schemas.microsoft.com/office/powerpoint/2010/main" val="2008405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7DF183-E12D-46E2-BE15-552F2D6ACD9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3400" y="402248"/>
            <a:ext cx="4038600" cy="6290896"/>
          </a:xfrm>
          <a:prstGeom prst="rect">
            <a:avLst/>
          </a:prstGeom>
          <a:ln w="15875">
            <a:solidFill>
              <a:srgbClr val="008000"/>
            </a:solidFill>
          </a:ln>
        </p:spPr>
      </p:pic>
      <p:sp>
        <p:nvSpPr>
          <p:cNvPr id="6" name="Title 1">
            <a:extLst>
              <a:ext uri="{FF2B5EF4-FFF2-40B4-BE49-F238E27FC236}">
                <a16:creationId xmlns:a16="http://schemas.microsoft.com/office/drawing/2014/main" id="{7B790561-9DF0-4F56-8C57-7AA840D2F57A}"/>
              </a:ext>
            </a:extLst>
          </p:cNvPr>
          <p:cNvSpPr txBox="1">
            <a:spLocks/>
          </p:cNvSpPr>
          <p:nvPr/>
        </p:nvSpPr>
        <p:spPr>
          <a:xfrm>
            <a:off x="76200" y="-304800"/>
            <a:ext cx="8839200" cy="990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800" spc="-100" dirty="0">
                <a:solidFill>
                  <a:schemeClr val="bg1"/>
                </a:solidFill>
                <a:latin typeface="+mj-lt"/>
                <a:ea typeface="+mj-ea"/>
                <a:cs typeface="+mj-cs"/>
              </a:rPr>
              <a:t>Predictions – uncertainty in 2020</a:t>
            </a:r>
            <a:endParaRPr kumimoji="0" lang="en-US" sz="2800" b="0" i="0" u="none" strike="noStrike" kern="1200" cap="none" spc="-100" normalizeH="0" baseline="0" noProof="0" dirty="0">
              <a:ln>
                <a:noFill/>
              </a:ln>
              <a:solidFill>
                <a:schemeClr val="bg1"/>
              </a:solidFill>
              <a:effectLst/>
              <a:uLnTx/>
              <a:uFillTx/>
              <a:latin typeface="+mj-lt"/>
              <a:ea typeface="+mj-ea"/>
              <a:cs typeface="+mj-cs"/>
            </a:endParaRPr>
          </a:p>
        </p:txBody>
      </p:sp>
      <p:sp>
        <p:nvSpPr>
          <p:cNvPr id="9" name="TextBox 8">
            <a:extLst>
              <a:ext uri="{FF2B5EF4-FFF2-40B4-BE49-F238E27FC236}">
                <a16:creationId xmlns:a16="http://schemas.microsoft.com/office/drawing/2014/main" id="{831E31FA-2717-4F2A-81FA-BBF63C6582EC}"/>
              </a:ext>
            </a:extLst>
          </p:cNvPr>
          <p:cNvSpPr txBox="1"/>
          <p:nvPr/>
        </p:nvSpPr>
        <p:spPr>
          <a:xfrm>
            <a:off x="5029200" y="685800"/>
            <a:ext cx="3429000" cy="5047536"/>
          </a:xfrm>
          <a:prstGeom prst="rect">
            <a:avLst/>
          </a:prstGeom>
          <a:noFill/>
        </p:spPr>
        <p:txBody>
          <a:bodyPr wrap="square" rtlCol="0">
            <a:spAutoFit/>
          </a:bodyPr>
          <a:lstStyle/>
          <a:p>
            <a:r>
              <a:rPr lang="en-US" sz="1400" dirty="0"/>
              <a:t>Bookmakers struggle to determine home field advantage. Profitability hurt.</a:t>
            </a:r>
          </a:p>
          <a:p>
            <a:r>
              <a:rPr lang="en-US" sz="1400" dirty="0"/>
              <a:t>* #1 reason: lack of historical data</a:t>
            </a:r>
          </a:p>
          <a:p>
            <a:r>
              <a:rPr lang="en-US" sz="1400" dirty="0"/>
              <a:t>* Premier League: restart games – too small a sample size</a:t>
            </a:r>
          </a:p>
          <a:p>
            <a:r>
              <a:rPr lang="en-US" sz="1400" dirty="0"/>
              <a:t>* </a:t>
            </a:r>
            <a:r>
              <a:rPr lang="en-US" sz="1400" b="0" i="1" dirty="0">
                <a:solidFill>
                  <a:srgbClr val="0A0A0A"/>
                </a:solidFill>
                <a:effectLst/>
                <a:latin typeface="Georgia" panose="02040502050405020303" pitchFamily="18" charset="0"/>
              </a:rPr>
              <a:t>“We’re in brand new times. There’s nothing to fall back on but your gut and a good guess</a:t>
            </a:r>
            <a:r>
              <a:rPr lang="en-US" sz="1400" b="0" i="0" dirty="0">
                <a:solidFill>
                  <a:srgbClr val="0A0A0A"/>
                </a:solidFill>
                <a:effectLst/>
                <a:latin typeface="Georgia" panose="02040502050405020303" pitchFamily="18" charset="0"/>
              </a:rPr>
              <a:t>.”</a:t>
            </a:r>
          </a:p>
          <a:p>
            <a:endParaRPr lang="en-US" sz="1400" dirty="0"/>
          </a:p>
          <a:p>
            <a:r>
              <a:rPr lang="en-US" sz="1400" dirty="0"/>
              <a:t>* NFL: underestimating over/unders</a:t>
            </a:r>
          </a:p>
          <a:p>
            <a:r>
              <a:rPr lang="en-US" sz="1400" dirty="0"/>
              <a:t>* Cowboys: first team in nfl history to give up 20+ points in the first half in 6 straight games</a:t>
            </a:r>
          </a:p>
          <a:p>
            <a:endParaRPr lang="en-US" sz="1400" dirty="0"/>
          </a:p>
          <a:p>
            <a:endParaRPr lang="en-US" sz="1400" dirty="0"/>
          </a:p>
          <a:p>
            <a:r>
              <a:rPr lang="en-US" sz="1400" dirty="0"/>
              <a:t>* </a:t>
            </a:r>
            <a:r>
              <a:rPr lang="en-US" sz="1400" b="0" i="0" dirty="0">
                <a:solidFill>
                  <a:srgbClr val="0A0A0A"/>
                </a:solidFill>
                <a:effectLst/>
                <a:latin typeface="Georgia" panose="02040502050405020303" pitchFamily="18" charset="0"/>
              </a:rPr>
              <a:t>College basketball games present the greatest challenge—and risk—to U.S. bookmakers. Bogdanovich explained, </a:t>
            </a:r>
            <a:r>
              <a:rPr lang="en-US" sz="1400" b="0" i="1" dirty="0">
                <a:solidFill>
                  <a:srgbClr val="0A0A0A"/>
                </a:solidFill>
                <a:effectLst/>
                <a:latin typeface="Georgia" panose="02040502050405020303" pitchFamily="18" charset="0"/>
              </a:rPr>
              <a:t>“When you’re dealing with 245 teams, those are games it’s very difficult to make [odds for] and in these COVID-19 times, it’s almost impossible to make a real solid line.”</a:t>
            </a:r>
            <a:endParaRPr lang="en-US" sz="1400" dirty="0"/>
          </a:p>
        </p:txBody>
      </p:sp>
    </p:spTree>
    <p:extLst>
      <p:ext uri="{BB962C8B-B14F-4D97-AF65-F5344CB8AC3E}">
        <p14:creationId xmlns:p14="http://schemas.microsoft.com/office/powerpoint/2010/main" val="2142501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3400"/>
            <a:ext cx="8610601" cy="990600"/>
          </a:xfrm>
        </p:spPr>
        <p:txBody>
          <a:bodyPr>
            <a:normAutofit fontScale="90000"/>
          </a:bodyPr>
          <a:lstStyle/>
          <a:p>
            <a:r>
              <a:rPr lang="en-US" dirty="0"/>
              <a:t>Ticket Sales – the lifeblood of the team business</a:t>
            </a:r>
          </a:p>
        </p:txBody>
      </p:sp>
      <p:sp>
        <p:nvSpPr>
          <p:cNvPr id="3" name="TextBox 2"/>
          <p:cNvSpPr txBox="1"/>
          <p:nvPr/>
        </p:nvSpPr>
        <p:spPr>
          <a:xfrm>
            <a:off x="174357" y="2590800"/>
            <a:ext cx="5616843" cy="4154984"/>
          </a:xfrm>
          <a:prstGeom prst="rect">
            <a:avLst/>
          </a:prstGeom>
          <a:noFill/>
        </p:spPr>
        <p:txBody>
          <a:bodyPr wrap="square" rtlCol="0">
            <a:spAutoFit/>
          </a:bodyPr>
          <a:lstStyle/>
          <a:p>
            <a:r>
              <a:rPr lang="en-US" sz="2400" b="1" dirty="0">
                <a:solidFill>
                  <a:srgbClr val="0000FF"/>
                </a:solidFill>
              </a:rPr>
              <a:t>Team Revenue Drivers</a:t>
            </a:r>
            <a:r>
              <a:rPr lang="en-US" sz="2000" dirty="0"/>
              <a:t>:</a:t>
            </a:r>
          </a:p>
          <a:p>
            <a:pPr marL="285750" indent="-285750">
              <a:buFont typeface="Arial" pitchFamily="34" charset="0"/>
              <a:buChar char="•"/>
            </a:pPr>
            <a:r>
              <a:rPr lang="en-US" sz="2000" dirty="0"/>
              <a:t>Tickets</a:t>
            </a:r>
          </a:p>
          <a:p>
            <a:pPr marL="285750" indent="-285750">
              <a:buFont typeface="Arial" pitchFamily="34" charset="0"/>
              <a:buChar char="•"/>
            </a:pPr>
            <a:r>
              <a:rPr lang="en-US" sz="2000" dirty="0"/>
              <a:t>Media Rights</a:t>
            </a:r>
          </a:p>
          <a:p>
            <a:pPr marL="285750" indent="-285750">
              <a:buFont typeface="Arial" pitchFamily="34" charset="0"/>
              <a:buChar char="•"/>
            </a:pPr>
            <a:r>
              <a:rPr lang="en-US" sz="2000" dirty="0"/>
              <a:t>Sponsorships</a:t>
            </a:r>
          </a:p>
          <a:p>
            <a:pPr marL="285750" indent="-285750">
              <a:buFont typeface="Arial" pitchFamily="34" charset="0"/>
              <a:buChar char="•"/>
            </a:pPr>
            <a:r>
              <a:rPr lang="en-US" sz="2000" dirty="0"/>
              <a:t>Signage</a:t>
            </a:r>
          </a:p>
          <a:p>
            <a:pPr marL="285750" indent="-285750">
              <a:buFont typeface="Arial" pitchFamily="34" charset="0"/>
              <a:buChar char="•"/>
            </a:pPr>
            <a:r>
              <a:rPr lang="en-US" sz="2000" dirty="0"/>
              <a:t>Luxury Suites</a:t>
            </a:r>
          </a:p>
          <a:p>
            <a:pPr marL="285750" indent="-285750">
              <a:buFont typeface="Arial" pitchFamily="34" charset="0"/>
              <a:buChar char="•"/>
            </a:pPr>
            <a:r>
              <a:rPr lang="en-US" sz="2000" dirty="0"/>
              <a:t>Merchandise</a:t>
            </a:r>
          </a:p>
          <a:p>
            <a:pPr marL="285750" indent="-285750">
              <a:buFont typeface="Arial" pitchFamily="34" charset="0"/>
              <a:buChar char="•"/>
            </a:pPr>
            <a:r>
              <a:rPr lang="en-US" sz="2000" dirty="0"/>
              <a:t>Concessions</a:t>
            </a:r>
          </a:p>
          <a:p>
            <a:pPr marL="285750" indent="-285750">
              <a:buFont typeface="Arial" pitchFamily="34" charset="0"/>
              <a:buChar char="•"/>
            </a:pPr>
            <a:r>
              <a:rPr lang="en-US" sz="2000" dirty="0"/>
              <a:t>Non-game events (concerts)</a:t>
            </a:r>
          </a:p>
          <a:p>
            <a:endParaRPr lang="en-US" sz="2000" dirty="0"/>
          </a:p>
          <a:p>
            <a:r>
              <a:rPr lang="en-US" sz="2000" dirty="0"/>
              <a:t>Product oriented vs. Consumer driven</a:t>
            </a:r>
          </a:p>
          <a:p>
            <a:endParaRPr lang="en-US" sz="2000" dirty="0"/>
          </a:p>
          <a:p>
            <a:r>
              <a:rPr lang="en-US" sz="2000" dirty="0"/>
              <a:t>Aftermarketing = Relationship marketing = CRM</a:t>
            </a:r>
          </a:p>
        </p:txBody>
      </p:sp>
      <p:sp>
        <p:nvSpPr>
          <p:cNvPr id="4" name="TextBox 3"/>
          <p:cNvSpPr txBox="1"/>
          <p:nvPr/>
        </p:nvSpPr>
        <p:spPr>
          <a:xfrm>
            <a:off x="228600" y="1733490"/>
            <a:ext cx="7500771" cy="400110"/>
          </a:xfrm>
          <a:prstGeom prst="rect">
            <a:avLst/>
          </a:prstGeom>
          <a:noFill/>
          <a:ln>
            <a:solidFill>
              <a:srgbClr val="0000FF"/>
            </a:solidFill>
          </a:ln>
        </p:spPr>
        <p:txBody>
          <a:bodyPr wrap="none" rtlCol="0">
            <a:spAutoFit/>
          </a:bodyPr>
          <a:lstStyle/>
          <a:p>
            <a:r>
              <a:rPr lang="en-US" sz="2000" dirty="0"/>
              <a:t>Sports is a want, not a need – value is more important than price</a:t>
            </a:r>
          </a:p>
        </p:txBody>
      </p:sp>
      <p:pic>
        <p:nvPicPr>
          <p:cNvPr id="819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5602514" y="2323872"/>
            <a:ext cx="3193143" cy="3924528"/>
          </a:xfrm>
          <a:prstGeom prst="rect">
            <a:avLst/>
          </a:prstGeom>
          <a:noFill/>
          <a:ln w="22225">
            <a:solidFill>
              <a:srgbClr val="00206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1752600" y="3200400"/>
            <a:ext cx="3505200" cy="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176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55E787-618A-4522-B3B3-C5D8262283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 y="502918"/>
            <a:ext cx="7848600" cy="6126482"/>
          </a:xfrm>
          <a:prstGeom prst="rect">
            <a:avLst/>
          </a:prstGeom>
        </p:spPr>
      </p:pic>
      <p:sp>
        <p:nvSpPr>
          <p:cNvPr id="5" name="Title 1"/>
          <p:cNvSpPr txBox="1">
            <a:spLocks/>
          </p:cNvSpPr>
          <p:nvPr/>
        </p:nvSpPr>
        <p:spPr>
          <a:xfrm>
            <a:off x="76200" y="-304800"/>
            <a:ext cx="8839200" cy="990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800" spc="-100" dirty="0">
                <a:solidFill>
                  <a:schemeClr val="bg1"/>
                </a:solidFill>
                <a:latin typeface="+mj-lt"/>
                <a:ea typeface="+mj-ea"/>
                <a:cs typeface="+mj-cs"/>
              </a:rPr>
              <a:t>TMR – Fan Cost Index (FCI) – MLB 2018</a:t>
            </a:r>
            <a:endParaRPr kumimoji="0" lang="en-US" sz="2800" b="0" i="0" u="none" strike="noStrike" kern="1200" cap="none" spc="-100" normalizeH="0" baseline="0" noProof="0" dirty="0">
              <a:ln>
                <a:noFill/>
              </a:ln>
              <a:solidFill>
                <a:schemeClr val="bg1"/>
              </a:solidFill>
              <a:effectLst/>
              <a:uLnTx/>
              <a:uFillTx/>
              <a:latin typeface="+mj-lt"/>
              <a:ea typeface="+mj-ea"/>
              <a:cs typeface="+mj-cs"/>
            </a:endParaRPr>
          </a:p>
        </p:txBody>
      </p:sp>
      <p:sp>
        <p:nvSpPr>
          <p:cNvPr id="4" name="Rectangle 3"/>
          <p:cNvSpPr/>
          <p:nvPr/>
        </p:nvSpPr>
        <p:spPr>
          <a:xfrm>
            <a:off x="2133600" y="3170168"/>
            <a:ext cx="609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7239000" y="3131880"/>
            <a:ext cx="685800" cy="381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1D93FAA7-F382-4748-AEB2-5743BCB21C6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50420" y="0"/>
            <a:ext cx="842781" cy="455931"/>
          </a:xfrm>
          <a:prstGeom prst="rect">
            <a:avLst/>
          </a:prstGeom>
        </p:spPr>
      </p:pic>
      <p:sp>
        <p:nvSpPr>
          <p:cNvPr id="7" name="Rectangle 6">
            <a:extLst>
              <a:ext uri="{FF2B5EF4-FFF2-40B4-BE49-F238E27FC236}">
                <a16:creationId xmlns:a16="http://schemas.microsoft.com/office/drawing/2014/main" id="{58610C83-A101-45FC-B949-E63F680448D0}"/>
              </a:ext>
            </a:extLst>
          </p:cNvPr>
          <p:cNvSpPr/>
          <p:nvPr/>
        </p:nvSpPr>
        <p:spPr>
          <a:xfrm>
            <a:off x="7239000" y="1676400"/>
            <a:ext cx="685800" cy="22860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1D47C7-5924-4344-AADA-259D63A5CFAF}"/>
              </a:ext>
            </a:extLst>
          </p:cNvPr>
          <p:cNvSpPr/>
          <p:nvPr/>
        </p:nvSpPr>
        <p:spPr>
          <a:xfrm>
            <a:off x="7239000" y="5867400"/>
            <a:ext cx="685800" cy="22860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276FC1F-C13F-49EF-A10D-7C2F5D49453B}"/>
              </a:ext>
            </a:extLst>
          </p:cNvPr>
          <p:cNvSpPr/>
          <p:nvPr/>
        </p:nvSpPr>
        <p:spPr>
          <a:xfrm>
            <a:off x="2133600" y="1676400"/>
            <a:ext cx="685800" cy="22860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36711A5-7C00-45FE-B170-3BAC9FB68180}"/>
              </a:ext>
            </a:extLst>
          </p:cNvPr>
          <p:cNvSpPr/>
          <p:nvPr/>
        </p:nvSpPr>
        <p:spPr>
          <a:xfrm>
            <a:off x="2133600" y="5867400"/>
            <a:ext cx="685800" cy="22860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64140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5D04EA-1DE3-41EE-B2C5-89B674B98AC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200" y="1056931"/>
            <a:ext cx="8991600" cy="4886669"/>
          </a:xfrm>
          <a:prstGeom prst="rect">
            <a:avLst/>
          </a:prstGeom>
        </p:spPr>
      </p:pic>
      <p:sp>
        <p:nvSpPr>
          <p:cNvPr id="5" name="Title 1">
            <a:extLst>
              <a:ext uri="{FF2B5EF4-FFF2-40B4-BE49-F238E27FC236}">
                <a16:creationId xmlns:a16="http://schemas.microsoft.com/office/drawing/2014/main" id="{410D2026-CA13-4F14-BCF9-57E393552A89}"/>
              </a:ext>
            </a:extLst>
          </p:cNvPr>
          <p:cNvSpPr txBox="1">
            <a:spLocks/>
          </p:cNvSpPr>
          <p:nvPr/>
        </p:nvSpPr>
        <p:spPr>
          <a:xfrm>
            <a:off x="76200" y="-304800"/>
            <a:ext cx="8839200" cy="990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800" spc="-100" dirty="0">
                <a:solidFill>
                  <a:schemeClr val="bg1"/>
                </a:solidFill>
                <a:latin typeface="+mj-lt"/>
                <a:ea typeface="+mj-ea"/>
                <a:cs typeface="+mj-cs"/>
              </a:rPr>
              <a:t>TMR – Fan Cost Index (FCI) – NFL 2018</a:t>
            </a:r>
            <a:endParaRPr kumimoji="0" lang="en-US" sz="2800" b="0" i="0" u="none" strike="noStrike" kern="1200" cap="none" spc="-100" normalizeH="0" baseline="0" noProof="0" dirty="0">
              <a:ln>
                <a:noFill/>
              </a:ln>
              <a:solidFill>
                <a:schemeClr val="bg1"/>
              </a:solidFill>
              <a:effectLst/>
              <a:uLnTx/>
              <a:uFillTx/>
              <a:latin typeface="+mj-lt"/>
              <a:ea typeface="+mj-ea"/>
              <a:cs typeface="+mj-cs"/>
            </a:endParaRPr>
          </a:p>
        </p:txBody>
      </p:sp>
      <p:pic>
        <p:nvPicPr>
          <p:cNvPr id="6" name="Picture 5">
            <a:extLst>
              <a:ext uri="{FF2B5EF4-FFF2-40B4-BE49-F238E27FC236}">
                <a16:creationId xmlns:a16="http://schemas.microsoft.com/office/drawing/2014/main" id="{27E92CB9-2326-4057-A391-617B5A8A44A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40550" y="167419"/>
            <a:ext cx="552365" cy="746981"/>
          </a:xfrm>
          <a:prstGeom prst="rect">
            <a:avLst/>
          </a:prstGeom>
        </p:spPr>
      </p:pic>
      <p:sp>
        <p:nvSpPr>
          <p:cNvPr id="7" name="Rectangle 6">
            <a:extLst>
              <a:ext uri="{FF2B5EF4-FFF2-40B4-BE49-F238E27FC236}">
                <a16:creationId xmlns:a16="http://schemas.microsoft.com/office/drawing/2014/main" id="{108603A9-3F70-4E76-A9F3-01CC87245DE8}"/>
              </a:ext>
            </a:extLst>
          </p:cNvPr>
          <p:cNvSpPr/>
          <p:nvPr/>
        </p:nvSpPr>
        <p:spPr>
          <a:xfrm>
            <a:off x="7848600" y="1676400"/>
            <a:ext cx="685800" cy="15240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E4546AD-D5F5-455A-96E8-6F4F3E6A5293}"/>
              </a:ext>
            </a:extLst>
          </p:cNvPr>
          <p:cNvSpPr/>
          <p:nvPr/>
        </p:nvSpPr>
        <p:spPr>
          <a:xfrm>
            <a:off x="7848600" y="2362200"/>
            <a:ext cx="685800" cy="15240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5E08263-A78F-4F50-ACFC-43C50F84B7AA}"/>
              </a:ext>
            </a:extLst>
          </p:cNvPr>
          <p:cNvSpPr/>
          <p:nvPr/>
        </p:nvSpPr>
        <p:spPr>
          <a:xfrm>
            <a:off x="7848600" y="5791200"/>
            <a:ext cx="685800" cy="1524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47E6E43A-5A00-420E-9960-CAF104A2E6B6}"/>
              </a:ext>
            </a:extLst>
          </p:cNvPr>
          <p:cNvSpPr/>
          <p:nvPr/>
        </p:nvSpPr>
        <p:spPr>
          <a:xfrm>
            <a:off x="1676400" y="1676400"/>
            <a:ext cx="685800" cy="15240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7B1DD310-23FB-4214-B1D2-ADBA2600439D}"/>
              </a:ext>
            </a:extLst>
          </p:cNvPr>
          <p:cNvSpPr/>
          <p:nvPr/>
        </p:nvSpPr>
        <p:spPr>
          <a:xfrm>
            <a:off x="1676400" y="2362200"/>
            <a:ext cx="685800" cy="15240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2513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4800" y="469584"/>
            <a:ext cx="5562600" cy="381001"/>
          </a:xfrm>
          <a:prstGeom prst="rect">
            <a:avLst/>
          </a:prstGeom>
        </p:spPr>
      </p:pic>
      <p:pic>
        <p:nvPicPr>
          <p:cNvPr id="6" name="Picture 5">
            <a:hlinkClick r:id="rId4"/>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485900" y="914400"/>
            <a:ext cx="5219700" cy="5552872"/>
          </a:xfrm>
          <a:prstGeom prst="rect">
            <a:avLst/>
          </a:prstGeom>
          <a:ln w="22225">
            <a:solidFill>
              <a:schemeClr val="tx2">
                <a:lumMod val="50000"/>
              </a:schemeClr>
            </a:solidFill>
          </a:ln>
        </p:spPr>
      </p:pic>
      <p:sp>
        <p:nvSpPr>
          <p:cNvPr id="7" name="Rectangle 6"/>
          <p:cNvSpPr/>
          <p:nvPr/>
        </p:nvSpPr>
        <p:spPr>
          <a:xfrm>
            <a:off x="2209800" y="6594902"/>
            <a:ext cx="6705600" cy="415498"/>
          </a:xfrm>
          <a:prstGeom prst="rect">
            <a:avLst/>
          </a:prstGeom>
        </p:spPr>
        <p:txBody>
          <a:bodyPr wrap="square">
            <a:spAutoFit/>
          </a:bodyPr>
          <a:lstStyle/>
          <a:p>
            <a:r>
              <a:rPr lang="en-US" sz="1050" dirty="0">
                <a:hlinkClick r:id="rId4"/>
              </a:rPr>
              <a:t>https://public.tableau.com/profile/russell.scibetti#!/vizhome/FanCostIndexAcrossProfessionalSports/ByLeague</a:t>
            </a:r>
            <a:endParaRPr lang="en-US" sz="1050" dirty="0"/>
          </a:p>
          <a:p>
            <a:endParaRPr lang="en-US" sz="1050" dirty="0"/>
          </a:p>
        </p:txBody>
      </p:sp>
      <p:sp>
        <p:nvSpPr>
          <p:cNvPr id="2" name="Arrow: Right 1">
            <a:extLst>
              <a:ext uri="{FF2B5EF4-FFF2-40B4-BE49-F238E27FC236}">
                <a16:creationId xmlns:a16="http://schemas.microsoft.com/office/drawing/2014/main" id="{C9A1F147-DFDD-44FA-BF9C-5527478E73FB}"/>
              </a:ext>
            </a:extLst>
          </p:cNvPr>
          <p:cNvSpPr/>
          <p:nvPr/>
        </p:nvSpPr>
        <p:spPr>
          <a:xfrm>
            <a:off x="1638300" y="6618316"/>
            <a:ext cx="419100" cy="18689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995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00200" y="306387"/>
            <a:ext cx="6096000" cy="6475413"/>
          </a:xfrm>
          <a:prstGeom prst="rect">
            <a:avLst/>
          </a:prstGeom>
          <a:noFill/>
          <a:ln w="9525">
            <a:noFill/>
            <a:miter lim="800000"/>
            <a:headEnd/>
            <a:tailEnd/>
          </a:ln>
          <a:effectLst/>
        </p:spPr>
      </p:pic>
      <p:sp>
        <p:nvSpPr>
          <p:cNvPr id="5" name="Rectangle 4"/>
          <p:cNvSpPr/>
          <p:nvPr/>
        </p:nvSpPr>
        <p:spPr>
          <a:xfrm>
            <a:off x="0" y="0"/>
            <a:ext cx="6324600" cy="461665"/>
          </a:xfrm>
          <a:prstGeom prst="rect">
            <a:avLst/>
          </a:prstGeom>
        </p:spPr>
        <p:txBody>
          <a:bodyPr wrap="square">
            <a:spAutoFit/>
          </a:bodyPr>
          <a:lstStyle/>
          <a:p>
            <a:r>
              <a:rPr lang="en-US" sz="1200" dirty="0">
                <a:hlinkClick r:id="rId4"/>
              </a:rPr>
              <a:t>http://www.sports-management-degrees.com/stadium/</a:t>
            </a:r>
            <a:endParaRPr lang="en-US" sz="1200" dirty="0"/>
          </a:p>
          <a:p>
            <a:endParaRPr lang="en-US" sz="1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905000" y="207818"/>
            <a:ext cx="5105400" cy="6497782"/>
          </a:xfrm>
          <a:prstGeom prst="rect">
            <a:avLst/>
          </a:prstGeom>
          <a:noFill/>
          <a:ln w="22225">
            <a:solidFill>
              <a:schemeClr val="tx2">
                <a:lumMod val="50000"/>
              </a:schemeClr>
            </a:solid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E4482D-CF12-4246-918A-BC488F869E97}"/>
              </a:ext>
            </a:extLst>
          </p:cNvPr>
          <p:cNvPicPr>
            <a:picLocks noChangeAspect="1"/>
          </p:cNvPicPr>
          <p:nvPr/>
        </p:nvPicPr>
        <p:blipFill rotWithShape="1">
          <a:blip r:embed="rId3"/>
          <a:srcRect l="31666" t="6926" r="31667"/>
          <a:stretch/>
        </p:blipFill>
        <p:spPr>
          <a:xfrm>
            <a:off x="1295400" y="180860"/>
            <a:ext cx="4724400" cy="6496280"/>
          </a:xfrm>
          <a:prstGeom prst="rect">
            <a:avLst/>
          </a:prstGeom>
          <a:ln w="15875">
            <a:solidFill>
              <a:srgbClr val="002060"/>
            </a:solidFill>
          </a:ln>
        </p:spPr>
      </p:pic>
    </p:spTree>
    <p:extLst>
      <p:ext uri="{BB962C8B-B14F-4D97-AF65-F5344CB8AC3E}">
        <p14:creationId xmlns:p14="http://schemas.microsoft.com/office/powerpoint/2010/main" val="1981790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400" y="76200"/>
            <a:ext cx="5410200" cy="609600"/>
          </a:xfrm>
          <a:prstGeom prst="rect">
            <a:avLst/>
          </a:prstGeom>
          <a:noFill/>
          <a:ln w="9525">
            <a:noFill/>
            <a:miter lim="800000"/>
            <a:headEnd/>
            <a:tailEnd/>
          </a:ln>
        </p:spPr>
      </p:pic>
      <p:grpSp>
        <p:nvGrpSpPr>
          <p:cNvPr id="2" name="Group 8"/>
          <p:cNvGrpSpPr/>
          <p:nvPr/>
        </p:nvGrpSpPr>
        <p:grpSpPr>
          <a:xfrm>
            <a:off x="152400" y="685800"/>
            <a:ext cx="5638800" cy="6096000"/>
            <a:chOff x="990600" y="1600200"/>
            <a:chExt cx="5410200" cy="5867400"/>
          </a:xfrm>
        </p:grpSpPr>
        <p:pic>
          <p:nvPicPr>
            <p:cNvPr id="6"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90600" y="1600200"/>
              <a:ext cx="5410200" cy="2971800"/>
            </a:xfrm>
            <a:prstGeom prst="rect">
              <a:avLst/>
            </a:prstGeom>
            <a:noFill/>
            <a:ln w="9525">
              <a:noFill/>
              <a:miter lim="800000"/>
              <a:headEnd/>
              <a:tailEnd/>
            </a:ln>
          </p:spPr>
        </p:pic>
        <p:pic>
          <p:nvPicPr>
            <p:cNvPr id="10244"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90600" y="4572000"/>
              <a:ext cx="5410200" cy="2895600"/>
            </a:xfrm>
            <a:prstGeom prst="rect">
              <a:avLst/>
            </a:prstGeom>
            <a:noFill/>
            <a:ln w="9525">
              <a:noFill/>
              <a:miter lim="800000"/>
              <a:headEnd/>
              <a:tailEnd/>
            </a:ln>
          </p:spPr>
        </p:pic>
      </p:grpSp>
      <p:pic>
        <p:nvPicPr>
          <p:cNvPr id="8" name="Picture 4"/>
          <p:cNvPicPr>
            <a:picLocks noChangeAspect="1" noChangeArrowheads="1"/>
          </p:cNvPicPr>
          <p:nvPr/>
        </p:nvPicPr>
        <p:blipFill>
          <a:blip r:embed="rId6" cstate="email">
            <a:lum bright="-12000"/>
            <a:extLst>
              <a:ext uri="{28A0092B-C50C-407E-A947-70E740481C1C}">
                <a14:useLocalDpi xmlns:a14="http://schemas.microsoft.com/office/drawing/2010/main"/>
              </a:ext>
            </a:extLst>
          </a:blip>
          <a:srcRect/>
          <a:stretch>
            <a:fillRect/>
          </a:stretch>
        </p:blipFill>
        <p:spPr bwMode="auto">
          <a:xfrm>
            <a:off x="3708400" y="1001486"/>
            <a:ext cx="5283200" cy="1132114"/>
          </a:xfrm>
          <a:prstGeom prst="rect">
            <a:avLst/>
          </a:prstGeom>
          <a:noFill/>
          <a:ln w="28575">
            <a:solidFill>
              <a:srgbClr val="C00000"/>
            </a:solid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5B8226-C7CD-4275-88EF-0C72CA55C97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19400" y="2583100"/>
            <a:ext cx="5638800" cy="3817700"/>
          </a:xfrm>
          <a:prstGeom prst="rect">
            <a:avLst/>
          </a:prstGeom>
        </p:spPr>
      </p:pic>
      <p:pic>
        <p:nvPicPr>
          <p:cNvPr id="5" name="Picture 4">
            <a:extLst>
              <a:ext uri="{FF2B5EF4-FFF2-40B4-BE49-F238E27FC236}">
                <a16:creationId xmlns:a16="http://schemas.microsoft.com/office/drawing/2014/main" id="{86F77858-E352-41C8-8D0A-1107EFA79F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0" y="420974"/>
            <a:ext cx="7576198" cy="1788826"/>
          </a:xfrm>
          <a:prstGeom prst="rect">
            <a:avLst/>
          </a:prstGeom>
        </p:spPr>
      </p:pic>
    </p:spTree>
    <p:extLst>
      <p:ext uri="{BB962C8B-B14F-4D97-AF65-F5344CB8AC3E}">
        <p14:creationId xmlns:p14="http://schemas.microsoft.com/office/powerpoint/2010/main" val="2510245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Right 5">
            <a:extLst>
              <a:ext uri="{FF2B5EF4-FFF2-40B4-BE49-F238E27FC236}">
                <a16:creationId xmlns:a16="http://schemas.microsoft.com/office/drawing/2014/main" id="{8FB002B8-E807-458F-B3F3-0160453B849F}"/>
              </a:ext>
            </a:extLst>
          </p:cNvPr>
          <p:cNvSpPr/>
          <p:nvPr/>
        </p:nvSpPr>
        <p:spPr>
          <a:xfrm>
            <a:off x="5634175" y="411480"/>
            <a:ext cx="304800" cy="152400"/>
          </a:xfrm>
          <a:prstGeom prst="right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B733850D-20D8-423B-99D6-0C25ACB6735D}"/>
              </a:ext>
            </a:extLst>
          </p:cNvPr>
          <p:cNvSpPr/>
          <p:nvPr/>
        </p:nvSpPr>
        <p:spPr>
          <a:xfrm>
            <a:off x="3136018" y="6570544"/>
            <a:ext cx="304800" cy="152400"/>
          </a:xfrm>
          <a:prstGeom prst="right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E14E7A8-133F-4DCE-9AB7-1DF77C508BD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38400" y="3781476"/>
            <a:ext cx="1395237" cy="819047"/>
          </a:xfrm>
          <a:prstGeom prst="rect">
            <a:avLst/>
          </a:prstGeom>
        </p:spPr>
      </p:pic>
      <p:pic>
        <p:nvPicPr>
          <p:cNvPr id="11" name="Picture 10">
            <a:extLst>
              <a:ext uri="{FF2B5EF4-FFF2-40B4-BE49-F238E27FC236}">
                <a16:creationId xmlns:a16="http://schemas.microsoft.com/office/drawing/2014/main" id="{8872CBD1-2111-40FD-A005-D85A674A549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86575" y="563880"/>
            <a:ext cx="1071428" cy="1071428"/>
          </a:xfrm>
          <a:prstGeom prst="rect">
            <a:avLst/>
          </a:prstGeom>
        </p:spPr>
      </p:pic>
      <p:sp>
        <p:nvSpPr>
          <p:cNvPr id="12" name="Title 1">
            <a:extLst>
              <a:ext uri="{FF2B5EF4-FFF2-40B4-BE49-F238E27FC236}">
                <a16:creationId xmlns:a16="http://schemas.microsoft.com/office/drawing/2014/main" id="{87A16230-ECCB-4F4E-99EA-B63E54AF6887}"/>
              </a:ext>
            </a:extLst>
          </p:cNvPr>
          <p:cNvSpPr txBox="1">
            <a:spLocks/>
          </p:cNvSpPr>
          <p:nvPr/>
        </p:nvSpPr>
        <p:spPr>
          <a:xfrm>
            <a:off x="76200" y="-304800"/>
            <a:ext cx="8839200" cy="990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800" spc="-100" dirty="0">
                <a:solidFill>
                  <a:schemeClr val="bg1"/>
                </a:solidFill>
                <a:latin typeface="+mj-lt"/>
                <a:ea typeface="+mj-ea"/>
                <a:cs typeface="+mj-cs"/>
              </a:rPr>
              <a:t>MLB PRICING NEWS - 2018</a:t>
            </a:r>
            <a:endParaRPr kumimoji="0" lang="en-US" sz="2800" b="0" i="0" u="none" strike="noStrike" kern="1200" cap="none" spc="-100" normalizeH="0" baseline="0" noProof="0" dirty="0">
              <a:ln>
                <a:noFill/>
              </a:ln>
              <a:solidFill>
                <a:schemeClr val="bg1"/>
              </a:solidFill>
              <a:effectLst/>
              <a:uLnTx/>
              <a:uFillTx/>
              <a:latin typeface="+mj-lt"/>
              <a:ea typeface="+mj-ea"/>
              <a:cs typeface="+mj-cs"/>
            </a:endParaRPr>
          </a:p>
        </p:txBody>
      </p:sp>
      <p:pic>
        <p:nvPicPr>
          <p:cNvPr id="2" name="Online Media 1" title="Blue Jays' tickets prices too high?">
            <a:hlinkClick r:id="" action="ppaction://media"/>
            <a:extLst>
              <a:ext uri="{FF2B5EF4-FFF2-40B4-BE49-F238E27FC236}">
                <a16:creationId xmlns:a16="http://schemas.microsoft.com/office/drawing/2014/main" id="{341AFAD7-7A51-474E-BCA4-45079171F7A3}"/>
              </a:ext>
            </a:extLst>
          </p:cNvPr>
          <p:cNvPicPr>
            <a:picLocks noRot="1" noChangeAspect="1"/>
          </p:cNvPicPr>
          <p:nvPr>
            <a:videoFile r:link="rId1"/>
          </p:nvPr>
        </p:nvPicPr>
        <p:blipFill>
          <a:blip r:embed="rId7"/>
          <a:stretch>
            <a:fillRect/>
          </a:stretch>
        </p:blipFill>
        <p:spPr>
          <a:xfrm>
            <a:off x="228600" y="457200"/>
            <a:ext cx="5259823" cy="2971800"/>
          </a:xfrm>
          <a:prstGeom prst="rect">
            <a:avLst/>
          </a:prstGeom>
        </p:spPr>
      </p:pic>
      <p:pic>
        <p:nvPicPr>
          <p:cNvPr id="3" name="Online Media 2" title="Dodgers' New 'Dynamic Pricing' For Seats Has Some Fans Crying 'Foul'">
            <a:hlinkClick r:id="" action="ppaction://media"/>
            <a:extLst>
              <a:ext uri="{FF2B5EF4-FFF2-40B4-BE49-F238E27FC236}">
                <a16:creationId xmlns:a16="http://schemas.microsoft.com/office/drawing/2014/main" id="{6D973A48-E8D8-45F3-9E9A-E32672758F60}"/>
              </a:ext>
            </a:extLst>
          </p:cNvPr>
          <p:cNvPicPr>
            <a:picLocks noRot="1" noChangeAspect="1"/>
          </p:cNvPicPr>
          <p:nvPr>
            <a:videoFile r:link="rId2"/>
          </p:nvPr>
        </p:nvPicPr>
        <p:blipFill>
          <a:blip r:embed="rId8"/>
          <a:stretch>
            <a:fillRect/>
          </a:stretch>
        </p:blipFill>
        <p:spPr>
          <a:xfrm>
            <a:off x="3677030" y="3657601"/>
            <a:ext cx="5290519" cy="2989143"/>
          </a:xfrm>
          <a:prstGeom prst="rect">
            <a:avLst/>
          </a:prstGeom>
        </p:spPr>
      </p:pic>
    </p:spTree>
    <p:extLst>
      <p:ext uri="{BB962C8B-B14F-4D97-AF65-F5344CB8AC3E}">
        <p14:creationId xmlns:p14="http://schemas.microsoft.com/office/powerpoint/2010/main" val="145535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003EB7-B810-4709-976E-B9E732BC7B5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2000" y="533400"/>
            <a:ext cx="7620000" cy="6145161"/>
          </a:xfrm>
          <a:prstGeom prst="rect">
            <a:avLst/>
          </a:prstGeom>
          <a:ln w="19050">
            <a:solidFill>
              <a:srgbClr val="002060"/>
            </a:solidFill>
          </a:ln>
        </p:spPr>
      </p:pic>
    </p:spTree>
    <p:extLst>
      <p:ext uri="{BB962C8B-B14F-4D97-AF65-F5344CB8AC3E}">
        <p14:creationId xmlns:p14="http://schemas.microsoft.com/office/powerpoint/2010/main" val="2723921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2056042"/>
            <a:ext cx="4275851" cy="707886"/>
          </a:xfrm>
          <a:prstGeom prst="rect">
            <a:avLst/>
          </a:prstGeom>
          <a:noFill/>
        </p:spPr>
        <p:txBody>
          <a:bodyPr wrap="none" rtlCol="0">
            <a:spAutoFit/>
          </a:bodyPr>
          <a:lstStyle/>
          <a:p>
            <a:r>
              <a:rPr lang="en-US" sz="4000" dirty="0"/>
              <a:t>TICKET PRICING</a:t>
            </a:r>
          </a:p>
        </p:txBody>
      </p:sp>
    </p:spTree>
    <p:extLst>
      <p:ext uri="{BB962C8B-B14F-4D97-AF65-F5344CB8AC3E}">
        <p14:creationId xmlns:p14="http://schemas.microsoft.com/office/powerpoint/2010/main" val="2571956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99" y="228600"/>
            <a:ext cx="8610601" cy="990600"/>
          </a:xfrm>
        </p:spPr>
        <p:txBody>
          <a:bodyPr>
            <a:normAutofit/>
          </a:bodyPr>
          <a:lstStyle/>
          <a:p>
            <a:r>
              <a:rPr lang="en-US" dirty="0"/>
              <a:t>Pricing to budget/cost</a:t>
            </a:r>
          </a:p>
        </p:txBody>
      </p:sp>
      <p:sp>
        <p:nvSpPr>
          <p:cNvPr id="3" name="TextBox 2"/>
          <p:cNvSpPr txBox="1"/>
          <p:nvPr/>
        </p:nvSpPr>
        <p:spPr>
          <a:xfrm>
            <a:off x="1054977" y="1447800"/>
            <a:ext cx="2475871" cy="369332"/>
          </a:xfrm>
          <a:prstGeom prst="rect">
            <a:avLst/>
          </a:prstGeom>
          <a:solidFill>
            <a:srgbClr val="002060"/>
          </a:solidFill>
        </p:spPr>
        <p:txBody>
          <a:bodyPr wrap="none" rtlCol="0">
            <a:spAutoFit/>
          </a:bodyPr>
          <a:lstStyle/>
          <a:p>
            <a:r>
              <a:rPr lang="en-US" b="1" dirty="0">
                <a:solidFill>
                  <a:schemeClr val="bg1"/>
                </a:solidFill>
              </a:rPr>
              <a:t>RFK STADIUM - 2007</a:t>
            </a:r>
          </a:p>
        </p:txBody>
      </p:sp>
      <p:pic>
        <p:nvPicPr>
          <p:cNvPr id="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93029" y="2057400"/>
            <a:ext cx="4422371" cy="4267200"/>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4800" y="2209800"/>
            <a:ext cx="4086225" cy="4010025"/>
          </a:xfrm>
          <a:prstGeom prst="rect">
            <a:avLst/>
          </a:prstGeom>
          <a:noFill/>
          <a:ln w="9525">
            <a:noFill/>
            <a:miter lim="800000"/>
            <a:headEnd/>
            <a:tailEnd/>
          </a:ln>
        </p:spPr>
      </p:pic>
      <p:sp>
        <p:nvSpPr>
          <p:cNvPr id="6" name="TextBox 5"/>
          <p:cNvSpPr txBox="1"/>
          <p:nvPr/>
        </p:nvSpPr>
        <p:spPr>
          <a:xfrm>
            <a:off x="5448929" y="1459468"/>
            <a:ext cx="2933239" cy="369332"/>
          </a:xfrm>
          <a:prstGeom prst="rect">
            <a:avLst/>
          </a:prstGeom>
          <a:solidFill>
            <a:srgbClr val="002060"/>
          </a:solidFill>
        </p:spPr>
        <p:txBody>
          <a:bodyPr wrap="none" rtlCol="0">
            <a:spAutoFit/>
          </a:bodyPr>
          <a:lstStyle/>
          <a:p>
            <a:r>
              <a:rPr lang="en-US" b="1" dirty="0">
                <a:solidFill>
                  <a:schemeClr val="bg1"/>
                </a:solidFill>
              </a:rPr>
              <a:t>NATIONALS PARK - 2008</a:t>
            </a:r>
          </a:p>
        </p:txBody>
      </p:sp>
      <p:sp>
        <p:nvSpPr>
          <p:cNvPr id="7" name="TextBox 6"/>
          <p:cNvSpPr txBox="1"/>
          <p:nvPr/>
        </p:nvSpPr>
        <p:spPr>
          <a:xfrm>
            <a:off x="1447800" y="6400800"/>
            <a:ext cx="1941557" cy="369332"/>
          </a:xfrm>
          <a:prstGeom prst="rect">
            <a:avLst/>
          </a:prstGeom>
          <a:noFill/>
        </p:spPr>
        <p:txBody>
          <a:bodyPr wrap="none" rtlCol="0">
            <a:spAutoFit/>
          </a:bodyPr>
          <a:lstStyle/>
          <a:p>
            <a:r>
              <a:rPr lang="en-US" b="1" i="1" dirty="0"/>
              <a:t>Reference Point</a:t>
            </a:r>
          </a:p>
        </p:txBody>
      </p:sp>
      <p:cxnSp>
        <p:nvCxnSpPr>
          <p:cNvPr id="8" name="Straight Arrow Connector 7"/>
          <p:cNvCxnSpPr/>
          <p:nvPr/>
        </p:nvCxnSpPr>
        <p:spPr>
          <a:xfrm>
            <a:off x="3657600" y="6585466"/>
            <a:ext cx="2819400"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7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99" y="228600"/>
            <a:ext cx="8839201" cy="990600"/>
          </a:xfrm>
        </p:spPr>
        <p:txBody>
          <a:bodyPr>
            <a:normAutofit fontScale="90000"/>
          </a:bodyPr>
          <a:lstStyle/>
          <a:p>
            <a:r>
              <a:rPr lang="en-US" dirty="0"/>
              <a:t>Pricing to demand - price scale consolidation</a:t>
            </a:r>
          </a:p>
        </p:txBody>
      </p:sp>
      <p:pic>
        <p:nvPicPr>
          <p:cNvPr id="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200" y="2057400"/>
            <a:ext cx="4422371" cy="4267200"/>
          </a:xfrm>
          <a:prstGeom prst="rect">
            <a:avLst/>
          </a:prstGeom>
          <a:noFill/>
          <a:ln w="9525">
            <a:noFill/>
            <a:miter lim="800000"/>
            <a:headEnd/>
            <a:tailEnd/>
          </a:ln>
          <a:effectLst/>
        </p:spPr>
      </p:pic>
      <p:sp>
        <p:nvSpPr>
          <p:cNvPr id="6" name="TextBox 5"/>
          <p:cNvSpPr txBox="1"/>
          <p:nvPr/>
        </p:nvSpPr>
        <p:spPr>
          <a:xfrm>
            <a:off x="952961" y="1459468"/>
            <a:ext cx="2933239" cy="369332"/>
          </a:xfrm>
          <a:prstGeom prst="rect">
            <a:avLst/>
          </a:prstGeom>
          <a:solidFill>
            <a:srgbClr val="002060"/>
          </a:solidFill>
        </p:spPr>
        <p:txBody>
          <a:bodyPr wrap="none" rtlCol="0">
            <a:spAutoFit/>
          </a:bodyPr>
          <a:lstStyle/>
          <a:p>
            <a:r>
              <a:rPr lang="en-US" b="1" dirty="0">
                <a:solidFill>
                  <a:schemeClr val="bg1"/>
                </a:solidFill>
              </a:rPr>
              <a:t>NATIONALS PARK - 2008</a:t>
            </a:r>
          </a:p>
        </p:txBody>
      </p:sp>
      <p:sp>
        <p:nvSpPr>
          <p:cNvPr id="8" name="TextBox 7"/>
          <p:cNvSpPr txBox="1"/>
          <p:nvPr/>
        </p:nvSpPr>
        <p:spPr>
          <a:xfrm>
            <a:off x="5029200" y="1447800"/>
            <a:ext cx="3882217" cy="369332"/>
          </a:xfrm>
          <a:prstGeom prst="rect">
            <a:avLst/>
          </a:prstGeom>
          <a:solidFill>
            <a:srgbClr val="002060"/>
          </a:solidFill>
        </p:spPr>
        <p:txBody>
          <a:bodyPr wrap="none" rtlCol="0">
            <a:spAutoFit/>
          </a:bodyPr>
          <a:lstStyle/>
          <a:p>
            <a:r>
              <a:rPr lang="en-US" b="1" dirty="0">
                <a:solidFill>
                  <a:schemeClr val="bg1"/>
                </a:solidFill>
              </a:rPr>
              <a:t>NATIONALS PARK – 2015/Current</a:t>
            </a:r>
          </a:p>
        </p:txBody>
      </p:sp>
      <p:pic>
        <p:nvPicPr>
          <p:cNvPr id="717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692353" y="2057400"/>
            <a:ext cx="4375447" cy="4334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67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838200" y="762001"/>
            <a:ext cx="2971800" cy="5867400"/>
          </a:xfrm>
          <a:prstGeom prst="rect">
            <a:avLst/>
          </a:prstGeom>
          <a:noFill/>
          <a:ln w="9525">
            <a:noFill/>
            <a:miter lim="800000"/>
            <a:headEnd/>
            <a:tailEnd/>
          </a:ln>
          <a:effectLst/>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108608" y="779499"/>
            <a:ext cx="2130392" cy="2420901"/>
          </a:xfrm>
          <a:prstGeom prst="rect">
            <a:avLst/>
          </a:prstGeom>
        </p:spPr>
      </p:pic>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105400" y="3200400"/>
            <a:ext cx="2095500" cy="1143000"/>
          </a:xfrm>
          <a:prstGeom prst="rect">
            <a:avLst/>
          </a:prstGeom>
        </p:spPr>
      </p:pic>
      <p:pic>
        <p:nvPicPr>
          <p:cNvPr id="7"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080000" y="4648200"/>
            <a:ext cx="2235200" cy="914400"/>
          </a:xfrm>
          <a:prstGeom prst="rect">
            <a:avLst/>
          </a:prstGeom>
        </p:spPr>
      </p:pic>
      <p:sp>
        <p:nvSpPr>
          <p:cNvPr id="8" name="TextBox 7"/>
          <p:cNvSpPr txBox="1"/>
          <p:nvPr/>
        </p:nvSpPr>
        <p:spPr>
          <a:xfrm>
            <a:off x="952961" y="316468"/>
            <a:ext cx="2933239" cy="369332"/>
          </a:xfrm>
          <a:prstGeom prst="rect">
            <a:avLst/>
          </a:prstGeom>
          <a:solidFill>
            <a:srgbClr val="002060"/>
          </a:solidFill>
        </p:spPr>
        <p:txBody>
          <a:bodyPr wrap="none" rtlCol="0">
            <a:spAutoFit/>
          </a:bodyPr>
          <a:lstStyle/>
          <a:p>
            <a:r>
              <a:rPr lang="en-US" b="1" dirty="0">
                <a:solidFill>
                  <a:schemeClr val="bg1"/>
                </a:solidFill>
              </a:rPr>
              <a:t>NATIONALS PARK - 2008</a:t>
            </a:r>
          </a:p>
        </p:txBody>
      </p:sp>
      <p:sp>
        <p:nvSpPr>
          <p:cNvPr id="9" name="TextBox 8"/>
          <p:cNvSpPr txBox="1"/>
          <p:nvPr/>
        </p:nvSpPr>
        <p:spPr>
          <a:xfrm>
            <a:off x="4953000" y="316468"/>
            <a:ext cx="2933239" cy="369332"/>
          </a:xfrm>
          <a:prstGeom prst="rect">
            <a:avLst/>
          </a:prstGeom>
          <a:solidFill>
            <a:srgbClr val="002060"/>
          </a:solidFill>
        </p:spPr>
        <p:txBody>
          <a:bodyPr wrap="none" rtlCol="0">
            <a:spAutoFit/>
          </a:bodyPr>
          <a:lstStyle/>
          <a:p>
            <a:r>
              <a:rPr lang="en-US" b="1" dirty="0">
                <a:solidFill>
                  <a:schemeClr val="bg1"/>
                </a:solidFill>
              </a:rPr>
              <a:t>NATIONALS PARK - 2015</a:t>
            </a:r>
          </a:p>
        </p:txBody>
      </p:sp>
      <p:cxnSp>
        <p:nvCxnSpPr>
          <p:cNvPr id="11" name="Straight Connector 10"/>
          <p:cNvCxnSpPr/>
          <p:nvPr/>
        </p:nvCxnSpPr>
        <p:spPr>
          <a:xfrm>
            <a:off x="304800" y="4572000"/>
            <a:ext cx="7848600" cy="0"/>
          </a:xfrm>
          <a:prstGeom prst="line">
            <a:avLst/>
          </a:prstGeom>
          <a:ln w="22225">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081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99" y="228600"/>
            <a:ext cx="8610601" cy="990600"/>
          </a:xfrm>
        </p:spPr>
        <p:txBody>
          <a:bodyPr>
            <a:normAutofit/>
          </a:bodyPr>
          <a:lstStyle/>
          <a:p>
            <a:r>
              <a:rPr lang="en-US" dirty="0"/>
              <a:t>Traditional – Static/Variable – Fair Price</a:t>
            </a:r>
          </a:p>
        </p:txBody>
      </p:sp>
      <p:pic>
        <p:nvPicPr>
          <p:cNvPr id="1126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038601" y="1315112"/>
            <a:ext cx="4974772" cy="447608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76750" y="1447800"/>
            <a:ext cx="3533250" cy="4095088"/>
          </a:xfrm>
          <a:prstGeom prst="rect">
            <a:avLst/>
          </a:prstGeom>
          <a:noFill/>
          <a:ln w="22225">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9218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85800" y="533400"/>
            <a:ext cx="7543800" cy="6217386"/>
          </a:xfrm>
          <a:prstGeom prst="rect">
            <a:avLst/>
          </a:prstGeom>
          <a:noFill/>
          <a:ln w="9525">
            <a:noFill/>
            <a:miter lim="800000"/>
            <a:headEnd/>
            <a:tailEnd/>
          </a:ln>
          <a:effectLst/>
        </p:spPr>
      </p:pic>
      <p:sp>
        <p:nvSpPr>
          <p:cNvPr id="6" name="TextBox 5"/>
          <p:cNvSpPr txBox="1"/>
          <p:nvPr/>
        </p:nvSpPr>
        <p:spPr>
          <a:xfrm>
            <a:off x="533400" y="0"/>
            <a:ext cx="4566186" cy="369332"/>
          </a:xfrm>
          <a:prstGeom prst="rect">
            <a:avLst/>
          </a:prstGeom>
          <a:noFill/>
        </p:spPr>
        <p:txBody>
          <a:bodyPr wrap="none" rtlCol="0">
            <a:spAutoFit/>
          </a:bodyPr>
          <a:lstStyle/>
          <a:p>
            <a:r>
              <a:rPr lang="en-US" b="1" dirty="0">
                <a:solidFill>
                  <a:schemeClr val="bg1">
                    <a:lumMod val="95000"/>
                  </a:schemeClr>
                </a:solidFill>
              </a:rPr>
              <a:t>ORIOLES – VARIABLE TICKET PRICING</a:t>
            </a:r>
          </a:p>
        </p:txBody>
      </p:sp>
    </p:spTree>
    <p:extLst>
      <p:ext uri="{BB962C8B-B14F-4D97-AF65-F5344CB8AC3E}">
        <p14:creationId xmlns:p14="http://schemas.microsoft.com/office/powerpoint/2010/main" val="3593041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4" title="Formula 1: Drive to Survive | Official Trailer [HD] | Netflix">
            <a:hlinkClick r:id="" action="ppaction://media"/>
            <a:extLst>
              <a:ext uri="{FF2B5EF4-FFF2-40B4-BE49-F238E27FC236}">
                <a16:creationId xmlns:a16="http://schemas.microsoft.com/office/drawing/2014/main" id="{6D1F2DA6-99B7-4BCC-8E8C-BBC914F53EBD}"/>
              </a:ext>
            </a:extLst>
          </p:cNvPr>
          <p:cNvPicPr>
            <a:picLocks noRot="1" noChangeAspect="1"/>
          </p:cNvPicPr>
          <p:nvPr>
            <a:videoFile r:link="rId1"/>
          </p:nvPr>
        </p:nvPicPr>
        <p:blipFill>
          <a:blip r:embed="rId3"/>
          <a:stretch>
            <a:fillRect/>
          </a:stretch>
        </p:blipFill>
        <p:spPr>
          <a:xfrm>
            <a:off x="533400" y="1143000"/>
            <a:ext cx="7772400" cy="4391407"/>
          </a:xfrm>
          <a:prstGeom prst="rect">
            <a:avLst/>
          </a:prstGeom>
        </p:spPr>
      </p:pic>
    </p:spTree>
    <p:extLst>
      <p:ext uri="{BB962C8B-B14F-4D97-AF65-F5344CB8AC3E}">
        <p14:creationId xmlns:p14="http://schemas.microsoft.com/office/powerpoint/2010/main" val="233381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04800" y="228600"/>
            <a:ext cx="8447314" cy="1335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304800" y="1661658"/>
            <a:ext cx="8447314" cy="5210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9251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52400" y="914400"/>
            <a:ext cx="8892989" cy="4267200"/>
          </a:xfrm>
          <a:prstGeom prst="rect">
            <a:avLst/>
          </a:prstGeom>
        </p:spPr>
      </p:pic>
    </p:spTree>
    <p:extLst>
      <p:ext uri="{BB962C8B-B14F-4D97-AF65-F5344CB8AC3E}">
        <p14:creationId xmlns:p14="http://schemas.microsoft.com/office/powerpoint/2010/main" val="3637092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81200" y="297873"/>
            <a:ext cx="4953000" cy="6483927"/>
          </a:xfrm>
          <a:prstGeom prst="rect">
            <a:avLst/>
          </a:prstGeom>
          <a:noFill/>
          <a:ln w="9525">
            <a:noFill/>
            <a:miter lim="800000"/>
            <a:headEnd/>
            <a:tailEnd/>
          </a:ln>
          <a:effectLst/>
        </p:spPr>
      </p:pic>
    </p:spTree>
    <p:extLst>
      <p:ext uri="{BB962C8B-B14F-4D97-AF65-F5344CB8AC3E}">
        <p14:creationId xmlns:p14="http://schemas.microsoft.com/office/powerpoint/2010/main" val="3953367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4800" y="457199"/>
            <a:ext cx="8610600" cy="6123093"/>
          </a:xfrm>
          <a:prstGeom prst="rect">
            <a:avLst/>
          </a:prstGeom>
          <a:noFill/>
          <a:ln w="9525">
            <a:noFill/>
            <a:miter lim="800000"/>
            <a:headEnd/>
            <a:tailEnd/>
          </a:ln>
          <a:effectLst/>
        </p:spPr>
      </p:pic>
      <p:sp>
        <p:nvSpPr>
          <p:cNvPr id="5" name="Rectangle 4"/>
          <p:cNvSpPr/>
          <p:nvPr/>
        </p:nvSpPr>
        <p:spPr>
          <a:xfrm>
            <a:off x="304800" y="27801"/>
            <a:ext cx="1873783" cy="276999"/>
          </a:xfrm>
          <a:prstGeom prst="rect">
            <a:avLst/>
          </a:prstGeom>
        </p:spPr>
        <p:txBody>
          <a:bodyPr wrap="none">
            <a:spAutoFit/>
          </a:bodyPr>
          <a:lstStyle/>
          <a:p>
            <a:pPr>
              <a:defRPr/>
            </a:pPr>
            <a:r>
              <a:rPr lang="en-US" sz="1200" u="sng" dirty="0">
                <a:hlinkClick r:id="rId4"/>
              </a:rPr>
              <a:t>www.stubhub.com/sixers</a:t>
            </a:r>
            <a:endParaRPr lang="en-US" sz="1200" dirty="0"/>
          </a:p>
        </p:txBody>
      </p:sp>
    </p:spTree>
    <p:extLst>
      <p:ext uri="{BB962C8B-B14F-4D97-AF65-F5344CB8AC3E}">
        <p14:creationId xmlns:p14="http://schemas.microsoft.com/office/powerpoint/2010/main" val="1713077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3127" y="533400"/>
            <a:ext cx="8853055" cy="5410200"/>
          </a:xfrm>
          <a:prstGeom prst="rect">
            <a:avLst/>
          </a:prstGeom>
        </p:spPr>
      </p:pic>
    </p:spTree>
    <p:extLst>
      <p:ext uri="{BB962C8B-B14F-4D97-AF65-F5344CB8AC3E}">
        <p14:creationId xmlns:p14="http://schemas.microsoft.com/office/powerpoint/2010/main" val="32500110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CA141E-CB05-44AE-BF8B-54135D381063}"/>
              </a:ext>
            </a:extLst>
          </p:cNvPr>
          <p:cNvSpPr txBox="1"/>
          <p:nvPr/>
        </p:nvSpPr>
        <p:spPr>
          <a:xfrm>
            <a:off x="152400" y="0"/>
            <a:ext cx="3270960" cy="369332"/>
          </a:xfrm>
          <a:prstGeom prst="rect">
            <a:avLst/>
          </a:prstGeom>
          <a:noFill/>
        </p:spPr>
        <p:txBody>
          <a:bodyPr wrap="none" rtlCol="0">
            <a:spAutoFit/>
          </a:bodyPr>
          <a:lstStyle/>
          <a:p>
            <a:r>
              <a:rPr lang="en-US" dirty="0">
                <a:solidFill>
                  <a:schemeClr val="bg1"/>
                </a:solidFill>
              </a:rPr>
              <a:t>BUCKS vs. KNICKS – 11.5.21</a:t>
            </a:r>
          </a:p>
        </p:txBody>
      </p:sp>
      <p:pic>
        <p:nvPicPr>
          <p:cNvPr id="7" name="Picture 6">
            <a:extLst>
              <a:ext uri="{FF2B5EF4-FFF2-40B4-BE49-F238E27FC236}">
                <a16:creationId xmlns:a16="http://schemas.microsoft.com/office/drawing/2014/main" id="{6EB81AC9-C470-4E50-82E7-443798243DB8}"/>
              </a:ext>
            </a:extLst>
          </p:cNvPr>
          <p:cNvPicPr>
            <a:picLocks noChangeAspect="1"/>
          </p:cNvPicPr>
          <p:nvPr/>
        </p:nvPicPr>
        <p:blipFill rotWithShape="1">
          <a:blip r:embed="rId3"/>
          <a:srcRect t="6923"/>
          <a:stretch/>
        </p:blipFill>
        <p:spPr>
          <a:xfrm>
            <a:off x="185928" y="541971"/>
            <a:ext cx="8424672" cy="4247439"/>
          </a:xfrm>
          <a:prstGeom prst="rect">
            <a:avLst/>
          </a:prstGeom>
        </p:spPr>
      </p:pic>
      <p:pic>
        <p:nvPicPr>
          <p:cNvPr id="9" name="Picture 8">
            <a:extLst>
              <a:ext uri="{FF2B5EF4-FFF2-40B4-BE49-F238E27FC236}">
                <a16:creationId xmlns:a16="http://schemas.microsoft.com/office/drawing/2014/main" id="{A3FAB203-F5DC-43A6-AF93-29EEA8E40DC8}"/>
              </a:ext>
            </a:extLst>
          </p:cNvPr>
          <p:cNvPicPr>
            <a:picLocks noChangeAspect="1"/>
          </p:cNvPicPr>
          <p:nvPr/>
        </p:nvPicPr>
        <p:blipFill rotWithShape="1">
          <a:blip r:embed="rId4"/>
          <a:srcRect t="9079"/>
          <a:stretch/>
        </p:blipFill>
        <p:spPr>
          <a:xfrm>
            <a:off x="4309872" y="4492625"/>
            <a:ext cx="4648200" cy="2289175"/>
          </a:xfrm>
          <a:prstGeom prst="rect">
            <a:avLst/>
          </a:prstGeom>
        </p:spPr>
      </p:pic>
      <p:sp>
        <p:nvSpPr>
          <p:cNvPr id="11" name="TextBox 10">
            <a:extLst>
              <a:ext uri="{FF2B5EF4-FFF2-40B4-BE49-F238E27FC236}">
                <a16:creationId xmlns:a16="http://schemas.microsoft.com/office/drawing/2014/main" id="{9868D229-D4D1-466B-8D96-03ECC09E62F6}"/>
              </a:ext>
            </a:extLst>
          </p:cNvPr>
          <p:cNvSpPr txBox="1"/>
          <p:nvPr/>
        </p:nvSpPr>
        <p:spPr>
          <a:xfrm>
            <a:off x="121920" y="6112014"/>
            <a:ext cx="3124200" cy="646331"/>
          </a:xfrm>
          <a:prstGeom prst="rect">
            <a:avLst/>
          </a:prstGeom>
          <a:noFill/>
        </p:spPr>
        <p:txBody>
          <a:bodyPr wrap="square">
            <a:spAutoFit/>
          </a:bodyPr>
          <a:lstStyle/>
          <a:p>
            <a:r>
              <a:rPr lang="en-US" sz="900" dirty="0">
                <a:hlinkClick r:id="rId5"/>
              </a:rPr>
              <a:t>https://www.ticketmaster.com/milwaukee-bucks-vs-new-york-knicks-milwaukee-wisconsin-11-05-2021/event/07005B1A9CA213F4</a:t>
            </a:r>
            <a:endParaRPr lang="en-US" sz="900" dirty="0"/>
          </a:p>
          <a:p>
            <a:endParaRPr lang="en-US" sz="900" dirty="0"/>
          </a:p>
        </p:txBody>
      </p:sp>
    </p:spTree>
    <p:extLst>
      <p:ext uri="{BB962C8B-B14F-4D97-AF65-F5344CB8AC3E}">
        <p14:creationId xmlns:p14="http://schemas.microsoft.com/office/powerpoint/2010/main" val="3917551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6200" y="2514600"/>
            <a:ext cx="1981201" cy="990600"/>
          </a:xfrm>
        </p:spPr>
        <p:txBody>
          <a:bodyPr>
            <a:normAutofit fontScale="90000"/>
          </a:bodyPr>
          <a:lstStyle/>
          <a:p>
            <a:r>
              <a:rPr lang="en-US" dirty="0"/>
              <a:t>Dynamic – Market Demand</a:t>
            </a:r>
            <a:br>
              <a:rPr lang="en-US" dirty="0"/>
            </a:br>
            <a:r>
              <a:rPr lang="en-US" dirty="0"/>
              <a:t>Airline Pricing</a:t>
            </a:r>
            <a:br>
              <a:rPr lang="en-US" dirty="0"/>
            </a:br>
            <a:br>
              <a:rPr lang="en-US" dirty="0"/>
            </a:br>
            <a:r>
              <a:rPr lang="en-US" dirty="0"/>
              <a:t>Needs vs. Wants</a:t>
            </a:r>
          </a:p>
        </p:txBody>
      </p:sp>
      <p:pic>
        <p:nvPicPr>
          <p:cNvPr id="2050"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209800" y="437949"/>
            <a:ext cx="6792687" cy="6191451"/>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7316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07143" y="1172029"/>
            <a:ext cx="7170057" cy="5457371"/>
          </a:xfrm>
          <a:prstGeom prst="rect">
            <a:avLst/>
          </a:prstGeom>
          <a:noFill/>
          <a:ln w="22225">
            <a:solidFill>
              <a:srgbClr val="00206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228599" y="152400"/>
            <a:ext cx="7620001" cy="990600"/>
          </a:xfrm>
        </p:spPr>
        <p:txBody>
          <a:bodyPr>
            <a:normAutofit/>
          </a:bodyPr>
          <a:lstStyle/>
          <a:p>
            <a:r>
              <a:rPr lang="en-US" dirty="0"/>
              <a:t>Dynamic – Online Retail</a:t>
            </a:r>
          </a:p>
        </p:txBody>
      </p:sp>
      <p:sp>
        <p:nvSpPr>
          <p:cNvPr id="4" name="Oval 3"/>
          <p:cNvSpPr/>
          <p:nvPr/>
        </p:nvSpPr>
        <p:spPr>
          <a:xfrm>
            <a:off x="6019800" y="2514600"/>
            <a:ext cx="7620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6019800" y="4648200"/>
            <a:ext cx="7620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45205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200" y="380999"/>
            <a:ext cx="4724400" cy="3429001"/>
          </a:xfrm>
          <a:prstGeom prst="rect">
            <a:avLst/>
          </a:prstGeom>
        </p:spPr>
      </p:pic>
      <p:sp>
        <p:nvSpPr>
          <p:cNvPr id="8" name="TextBox 7"/>
          <p:cNvSpPr txBox="1"/>
          <p:nvPr/>
        </p:nvSpPr>
        <p:spPr>
          <a:xfrm>
            <a:off x="5181600" y="968276"/>
            <a:ext cx="3733800" cy="2308324"/>
          </a:xfrm>
          <a:prstGeom prst="rect">
            <a:avLst/>
          </a:prstGeom>
          <a:noFill/>
        </p:spPr>
        <p:txBody>
          <a:bodyPr wrap="square" rtlCol="0">
            <a:spAutoFit/>
          </a:bodyPr>
          <a:lstStyle/>
          <a:p>
            <a:r>
              <a:rPr lang="en-US" dirty="0"/>
              <a:t>Opting for fairness in the marketplace vs. raising price to match demand to instill loyalty.</a:t>
            </a:r>
          </a:p>
          <a:p>
            <a:r>
              <a:rPr lang="en-US" dirty="0"/>
              <a:t>Artists &amp; promoters leave 5% of potential income ($200M) on the table by underpricing tickets relative to market rate. No discounting</a:t>
            </a:r>
          </a:p>
        </p:txBody>
      </p:sp>
      <p:sp>
        <p:nvSpPr>
          <p:cNvPr id="9" name="TextBox 8"/>
          <p:cNvSpPr txBox="1"/>
          <p:nvPr/>
        </p:nvSpPr>
        <p:spPr>
          <a:xfrm>
            <a:off x="639231" y="4191000"/>
            <a:ext cx="6752169" cy="2308324"/>
          </a:xfrm>
          <a:prstGeom prst="rect">
            <a:avLst/>
          </a:prstGeom>
          <a:noFill/>
        </p:spPr>
        <p:txBody>
          <a:bodyPr wrap="none" rtlCol="0">
            <a:spAutoFit/>
          </a:bodyPr>
          <a:lstStyle/>
          <a:p>
            <a:r>
              <a:rPr lang="en-US" u="sng" dirty="0"/>
              <a:t>Variable/Dynamic Pricing</a:t>
            </a:r>
            <a:r>
              <a:rPr lang="en-US" dirty="0"/>
              <a:t>:</a:t>
            </a:r>
          </a:p>
          <a:p>
            <a:pPr marL="285750" indent="-285750">
              <a:buFont typeface="Arial" panose="020B0604020202020204" pitchFamily="34" charset="0"/>
              <a:buChar char="•"/>
            </a:pPr>
            <a:r>
              <a:rPr lang="en-US" dirty="0"/>
              <a:t>Bruce on Broadway: $75-$850 | $1,200 to $9,999 on Stubhub</a:t>
            </a:r>
          </a:p>
          <a:p>
            <a:pPr marL="285750" indent="-285750">
              <a:buFont typeface="Arial" panose="020B0604020202020204" pitchFamily="34" charset="0"/>
              <a:buChar char="•"/>
            </a:pPr>
            <a:r>
              <a:rPr lang="en-US" dirty="0"/>
              <a:t>Electricity: Costs 4-5x during peak heat waves</a:t>
            </a:r>
          </a:p>
          <a:p>
            <a:pPr marL="285750" indent="-285750">
              <a:buFont typeface="Arial" panose="020B0604020202020204" pitchFamily="34" charset="0"/>
              <a:buChar char="•"/>
            </a:pPr>
            <a:r>
              <a:rPr lang="en-US" dirty="0"/>
              <a:t>Home Depot: Price freezes in places hit by Hurricanes</a:t>
            </a:r>
          </a:p>
          <a:p>
            <a:pPr marL="285750" indent="-285750">
              <a:buFont typeface="Arial" panose="020B0604020202020204" pitchFamily="34" charset="0"/>
              <a:buChar char="•"/>
            </a:pPr>
            <a:r>
              <a:rPr lang="en-US" dirty="0"/>
              <a:t>Beltway Toll Lanes: 20c/mile vs. $1/mile</a:t>
            </a:r>
          </a:p>
          <a:p>
            <a:pPr marL="285750" indent="-285750">
              <a:buFont typeface="Arial" panose="020B0604020202020204" pitchFamily="34" charset="0"/>
              <a:buChar char="•"/>
            </a:pPr>
            <a:r>
              <a:rPr lang="en-US" dirty="0"/>
              <a:t>DC Metro Peak fares: $4.45 vs. $3.65</a:t>
            </a:r>
          </a:p>
          <a:p>
            <a:pPr marL="285750" indent="-285750">
              <a:buFont typeface="Arial" panose="020B0604020202020204" pitchFamily="34" charset="0"/>
              <a:buChar char="•"/>
            </a:pPr>
            <a:r>
              <a:rPr lang="en-US" dirty="0"/>
              <a:t>Uber surge pricing (2.5x)</a:t>
            </a:r>
          </a:p>
          <a:p>
            <a:pPr marL="285750" indent="-285750">
              <a:buFont typeface="Arial" panose="020B0604020202020204" pitchFamily="34" charset="0"/>
              <a:buChar char="•"/>
            </a:pPr>
            <a:r>
              <a:rPr lang="en-US" dirty="0"/>
              <a:t>London City congestion pricing $18</a:t>
            </a:r>
          </a:p>
        </p:txBody>
      </p:sp>
    </p:spTree>
    <p:extLst>
      <p:ext uri="{BB962C8B-B14F-4D97-AF65-F5344CB8AC3E}">
        <p14:creationId xmlns:p14="http://schemas.microsoft.com/office/powerpoint/2010/main" val="37218237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CBAB02-B0B3-4418-A20F-2F30081525A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62000" y="685800"/>
            <a:ext cx="6553200" cy="5597525"/>
          </a:xfrm>
          <a:prstGeom prst="rect">
            <a:avLst/>
          </a:prstGeom>
        </p:spPr>
      </p:pic>
      <p:sp>
        <p:nvSpPr>
          <p:cNvPr id="5" name="TextBox 4">
            <a:extLst>
              <a:ext uri="{FF2B5EF4-FFF2-40B4-BE49-F238E27FC236}">
                <a16:creationId xmlns:a16="http://schemas.microsoft.com/office/drawing/2014/main" id="{46D93DBD-035B-4940-86BC-E22CAD49AC00}"/>
              </a:ext>
            </a:extLst>
          </p:cNvPr>
          <p:cNvSpPr txBox="1"/>
          <p:nvPr/>
        </p:nvSpPr>
        <p:spPr>
          <a:xfrm>
            <a:off x="7772400" y="6477000"/>
            <a:ext cx="1221809" cy="246221"/>
          </a:xfrm>
          <a:prstGeom prst="rect">
            <a:avLst/>
          </a:prstGeom>
          <a:noFill/>
        </p:spPr>
        <p:txBody>
          <a:bodyPr wrap="none" rtlCol="0">
            <a:spAutoFit/>
          </a:bodyPr>
          <a:lstStyle/>
          <a:p>
            <a:r>
              <a:rPr lang="en-US" sz="1000" i="1" dirty="0"/>
              <a:t>Source: NY Times</a:t>
            </a:r>
          </a:p>
        </p:txBody>
      </p:sp>
      <p:sp>
        <p:nvSpPr>
          <p:cNvPr id="6" name="TextBox 5">
            <a:extLst>
              <a:ext uri="{FF2B5EF4-FFF2-40B4-BE49-F238E27FC236}">
                <a16:creationId xmlns:a16="http://schemas.microsoft.com/office/drawing/2014/main" id="{F35D525A-6FA7-43DE-A8B7-E50AF4BE8FB3}"/>
              </a:ext>
            </a:extLst>
          </p:cNvPr>
          <p:cNvSpPr txBox="1"/>
          <p:nvPr/>
        </p:nvSpPr>
        <p:spPr>
          <a:xfrm>
            <a:off x="533400" y="0"/>
            <a:ext cx="4673074" cy="369332"/>
          </a:xfrm>
          <a:prstGeom prst="rect">
            <a:avLst/>
          </a:prstGeom>
          <a:noFill/>
        </p:spPr>
        <p:txBody>
          <a:bodyPr wrap="none" rtlCol="0">
            <a:spAutoFit/>
          </a:bodyPr>
          <a:lstStyle/>
          <a:p>
            <a:r>
              <a:rPr lang="en-US" b="1" dirty="0">
                <a:solidFill>
                  <a:schemeClr val="bg1">
                    <a:lumMod val="95000"/>
                  </a:schemeClr>
                </a:solidFill>
              </a:rPr>
              <a:t>SF GIANTS – DYNAMIC TICKET PRICING</a:t>
            </a:r>
          </a:p>
        </p:txBody>
      </p:sp>
    </p:spTree>
    <p:extLst>
      <p:ext uri="{BB962C8B-B14F-4D97-AF65-F5344CB8AC3E}">
        <p14:creationId xmlns:p14="http://schemas.microsoft.com/office/powerpoint/2010/main" val="2219819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FC5B18-6E83-45AF-8128-BB1DBD25DEFB}"/>
              </a:ext>
            </a:extLst>
          </p:cNvPr>
          <p:cNvPicPr>
            <a:picLocks noChangeAspect="1"/>
          </p:cNvPicPr>
          <p:nvPr/>
        </p:nvPicPr>
        <p:blipFill rotWithShape="1">
          <a:blip r:embed="rId2"/>
          <a:srcRect l="15000" t="9615" r="38750"/>
          <a:stretch/>
        </p:blipFill>
        <p:spPr>
          <a:xfrm>
            <a:off x="1676400" y="381000"/>
            <a:ext cx="5867400" cy="6210986"/>
          </a:xfrm>
          <a:prstGeom prst="rect">
            <a:avLst/>
          </a:prstGeom>
          <a:ln w="15875">
            <a:solidFill>
              <a:srgbClr val="002060"/>
            </a:solidFill>
          </a:ln>
        </p:spPr>
      </p:pic>
    </p:spTree>
    <p:extLst>
      <p:ext uri="{BB962C8B-B14F-4D97-AF65-F5344CB8AC3E}">
        <p14:creationId xmlns:p14="http://schemas.microsoft.com/office/powerpoint/2010/main" val="2279818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1000" y="228600"/>
            <a:ext cx="5943600" cy="1143000"/>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81400" y="3195485"/>
            <a:ext cx="5181600" cy="3510116"/>
          </a:xfrm>
          <a:prstGeom prst="rect">
            <a:avLst/>
          </a:prstGeom>
        </p:spPr>
      </p:pic>
      <p:pic>
        <p:nvPicPr>
          <p:cNvPr id="6" name="Picture 5"/>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295400" y="1480127"/>
            <a:ext cx="7239000" cy="1491673"/>
          </a:xfrm>
          <a:prstGeom prst="rect">
            <a:avLst/>
          </a:prstGeom>
        </p:spPr>
      </p:pic>
    </p:spTree>
    <p:extLst>
      <p:ext uri="{BB962C8B-B14F-4D97-AF65-F5344CB8AC3E}">
        <p14:creationId xmlns:p14="http://schemas.microsoft.com/office/powerpoint/2010/main" val="9231591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45143" y="183244"/>
            <a:ext cx="5341257" cy="1055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337457" y="1313543"/>
            <a:ext cx="5148942" cy="1048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6168571" y="214724"/>
            <a:ext cx="2743201" cy="2556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762000" y="2661557"/>
            <a:ext cx="5602513" cy="767443"/>
            <a:chOff x="-116114" y="1596572"/>
            <a:chExt cx="5602513" cy="767443"/>
          </a:xfrm>
        </p:grpSpPr>
        <p:pic>
          <p:nvPicPr>
            <p:cNvPr id="9220" name="Picture 4"/>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116114" y="1596572"/>
              <a:ext cx="5602513" cy="382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76200" y="1981200"/>
              <a:ext cx="4590142" cy="382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 name="Picture 3"/>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1905000" y="3505200"/>
            <a:ext cx="4717143" cy="885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2819400" y="4609443"/>
            <a:ext cx="4724400" cy="800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3733800" y="5721407"/>
            <a:ext cx="5025572" cy="907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42859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3400" y="152400"/>
            <a:ext cx="8382000" cy="6705600"/>
          </a:xfrm>
          <a:prstGeom prst="rect">
            <a:avLst/>
          </a:prstGeom>
          <a:noFill/>
          <a:ln w="9525">
            <a:noFill/>
            <a:miter lim="800000"/>
            <a:headEnd/>
            <a:tailEnd/>
          </a:ln>
        </p:spPr>
      </p:pic>
    </p:spTree>
    <p:extLst>
      <p:ext uri="{BB962C8B-B14F-4D97-AF65-F5344CB8AC3E}">
        <p14:creationId xmlns:p14="http://schemas.microsoft.com/office/powerpoint/2010/main" val="2159660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048000" y="152400"/>
            <a:ext cx="5646057" cy="6550238"/>
          </a:xfrm>
          <a:prstGeom prst="rect">
            <a:avLst/>
          </a:prstGeom>
          <a:noFill/>
          <a:ln w="254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title"/>
          </p:nvPr>
        </p:nvSpPr>
        <p:spPr>
          <a:xfrm>
            <a:off x="152399" y="914400"/>
            <a:ext cx="2743201" cy="990600"/>
          </a:xfrm>
        </p:spPr>
        <p:txBody>
          <a:bodyPr>
            <a:normAutofit fontScale="90000"/>
          </a:bodyPr>
          <a:lstStyle/>
          <a:p>
            <a:r>
              <a:rPr lang="en-US" dirty="0"/>
              <a:t>Dynamic –</a:t>
            </a:r>
            <a:br>
              <a:rPr lang="en-US" dirty="0"/>
            </a:br>
            <a:r>
              <a:rPr lang="en-US" sz="3100" dirty="0"/>
              <a:t>Communication</a:t>
            </a:r>
          </a:p>
        </p:txBody>
      </p:sp>
      <p:sp>
        <p:nvSpPr>
          <p:cNvPr id="4" name="Oval 3"/>
          <p:cNvSpPr/>
          <p:nvPr/>
        </p:nvSpPr>
        <p:spPr>
          <a:xfrm>
            <a:off x="6629400" y="3505200"/>
            <a:ext cx="457200" cy="1905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92180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9317" y="633046"/>
            <a:ext cx="7924800" cy="6096000"/>
          </a:xfrm>
          <a:prstGeom prst="rect">
            <a:avLst/>
          </a:prstGeom>
          <a:noFill/>
          <a:ln w="22225">
            <a:solidFill>
              <a:srgbClr val="C00000"/>
            </a:solidFill>
            <a:miter lim="800000"/>
            <a:headEnd/>
            <a:tailEnd/>
          </a:ln>
        </p:spPr>
      </p:pic>
      <p:sp>
        <p:nvSpPr>
          <p:cNvPr id="3" name="Oval 2"/>
          <p:cNvSpPr/>
          <p:nvPr/>
        </p:nvSpPr>
        <p:spPr>
          <a:xfrm>
            <a:off x="7543800" y="5715000"/>
            <a:ext cx="3810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7543800" y="3124200"/>
            <a:ext cx="3810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152400" y="5564945"/>
            <a:ext cx="22860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56050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4"/>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b="39"/>
          <a:stretch/>
        </p:blipFill>
        <p:spPr bwMode="auto">
          <a:xfrm>
            <a:off x="76200" y="533400"/>
            <a:ext cx="5029200" cy="4675327"/>
          </a:xfrm>
          <a:prstGeom prst="rect">
            <a:avLst/>
          </a:prstGeom>
          <a:noFill/>
          <a:ln w="9525">
            <a:noFill/>
            <a:miter lim="800000"/>
            <a:headEnd/>
            <a:tailEnd/>
          </a:ln>
        </p:spPr>
      </p:pic>
      <p:sp>
        <p:nvSpPr>
          <p:cNvPr id="3" name="TextBox 2">
            <a:extLst>
              <a:ext uri="{FF2B5EF4-FFF2-40B4-BE49-F238E27FC236}">
                <a16:creationId xmlns:a16="http://schemas.microsoft.com/office/drawing/2014/main" id="{465D769B-F8D2-48CB-951E-5E0B282FF621}"/>
              </a:ext>
            </a:extLst>
          </p:cNvPr>
          <p:cNvSpPr txBox="1"/>
          <p:nvPr/>
        </p:nvSpPr>
        <p:spPr>
          <a:xfrm>
            <a:off x="5451505" y="1321165"/>
            <a:ext cx="1219200" cy="307777"/>
          </a:xfrm>
          <a:prstGeom prst="rect">
            <a:avLst/>
          </a:prstGeom>
          <a:noFill/>
        </p:spPr>
        <p:txBody>
          <a:bodyPr wrap="square" rtlCol="0">
            <a:spAutoFit/>
          </a:bodyPr>
          <a:lstStyle/>
          <a:p>
            <a:r>
              <a:rPr lang="en-US" sz="1400" dirty="0"/>
              <a:t>LA Clippers</a:t>
            </a:r>
          </a:p>
        </p:txBody>
      </p:sp>
      <p:pic>
        <p:nvPicPr>
          <p:cNvPr id="6" name="Online Media 5" title="Clippers Variable and Dynamic Pricing Guide">
            <a:hlinkClick r:id="" action="ppaction://media"/>
            <a:extLst>
              <a:ext uri="{FF2B5EF4-FFF2-40B4-BE49-F238E27FC236}">
                <a16:creationId xmlns:a16="http://schemas.microsoft.com/office/drawing/2014/main" id="{61E299DD-D298-4072-9468-EA10578445A7}"/>
              </a:ext>
            </a:extLst>
          </p:cNvPr>
          <p:cNvPicPr>
            <a:picLocks noRot="1" noChangeAspect="1"/>
          </p:cNvPicPr>
          <p:nvPr>
            <a:videoFile r:link="rId1"/>
          </p:nvPr>
        </p:nvPicPr>
        <p:blipFill>
          <a:blip r:embed="rId6"/>
          <a:stretch>
            <a:fillRect/>
          </a:stretch>
        </p:blipFill>
        <p:spPr>
          <a:xfrm>
            <a:off x="5315712" y="1666113"/>
            <a:ext cx="3675888" cy="2067687"/>
          </a:xfrm>
          <a:prstGeom prst="rect">
            <a:avLst/>
          </a:prstGeom>
        </p:spPr>
      </p:pic>
      <p:sp>
        <p:nvSpPr>
          <p:cNvPr id="9" name="Arrow: Right 8">
            <a:extLst>
              <a:ext uri="{FF2B5EF4-FFF2-40B4-BE49-F238E27FC236}">
                <a16:creationId xmlns:a16="http://schemas.microsoft.com/office/drawing/2014/main" id="{605F9120-07C0-4E35-9F5B-7D51484009FA}"/>
              </a:ext>
            </a:extLst>
          </p:cNvPr>
          <p:cNvSpPr/>
          <p:nvPr/>
        </p:nvSpPr>
        <p:spPr>
          <a:xfrm>
            <a:off x="6635810" y="1385400"/>
            <a:ext cx="304800" cy="152400"/>
          </a:xfrm>
          <a:prstGeom prst="right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44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1000" y="194441"/>
            <a:ext cx="8305800" cy="6587359"/>
          </a:xfrm>
          <a:prstGeom prst="rect">
            <a:avLst/>
          </a:prstGeom>
          <a:noFill/>
          <a:ln w="9525">
            <a:noFill/>
            <a:miter lim="800000"/>
            <a:headEnd/>
            <a:tailEnd/>
          </a:ln>
        </p:spPr>
      </p:pic>
    </p:spTree>
    <p:extLst>
      <p:ext uri="{BB962C8B-B14F-4D97-AF65-F5344CB8AC3E}">
        <p14:creationId xmlns:p14="http://schemas.microsoft.com/office/powerpoint/2010/main" val="28304584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7200" y="167649"/>
            <a:ext cx="8153400" cy="6537951"/>
          </a:xfrm>
          <a:prstGeom prst="rect">
            <a:avLst/>
          </a:prstGeom>
          <a:noFill/>
          <a:ln w="9525">
            <a:noFill/>
            <a:miter lim="800000"/>
            <a:headEnd/>
            <a:tailEnd/>
          </a:ln>
        </p:spPr>
      </p:pic>
    </p:spTree>
    <p:extLst>
      <p:ext uri="{BB962C8B-B14F-4D97-AF65-F5344CB8AC3E}">
        <p14:creationId xmlns:p14="http://schemas.microsoft.com/office/powerpoint/2010/main" val="554137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0600" y="1828799"/>
            <a:ext cx="7863842" cy="4876801"/>
          </a:xfrm>
          <a:prstGeom prst="rect">
            <a:avLst/>
          </a:prstGeom>
          <a:noFill/>
          <a:ln w="9525">
            <a:noFill/>
            <a:miter lim="800000"/>
            <a:headEnd/>
            <a:tailEnd/>
          </a:ln>
        </p:spPr>
      </p:pic>
      <p:pic>
        <p:nvPicPr>
          <p:cNvPr id="1027"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66800" y="609600"/>
            <a:ext cx="7620000" cy="1066799"/>
          </a:xfrm>
          <a:prstGeom prst="rect">
            <a:avLst/>
          </a:prstGeom>
          <a:noFill/>
          <a:ln w="9525">
            <a:noFill/>
            <a:miter lim="800000"/>
            <a:headEnd/>
            <a:tailEnd/>
          </a:ln>
        </p:spPr>
      </p:pic>
      <p:sp>
        <p:nvSpPr>
          <p:cNvPr id="6" name="Title 1"/>
          <p:cNvSpPr txBox="1">
            <a:spLocks/>
          </p:cNvSpPr>
          <p:nvPr/>
        </p:nvSpPr>
        <p:spPr>
          <a:xfrm>
            <a:off x="76200" y="-304800"/>
            <a:ext cx="8839200" cy="990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800" spc="-100" dirty="0">
                <a:solidFill>
                  <a:schemeClr val="bg1"/>
                </a:solidFill>
                <a:latin typeface="+mj-lt"/>
                <a:ea typeface="+mj-ea"/>
                <a:cs typeface="+mj-cs"/>
              </a:rPr>
              <a:t>Dynamic Pricing – Static Messaging</a:t>
            </a:r>
            <a:endParaRPr kumimoji="0" lang="en-US" sz="2800" b="0" i="0" u="none" strike="noStrike" kern="1200" cap="none" spc="-100" normalizeH="0" baseline="0" noProof="0" dirty="0">
              <a:ln>
                <a:noFill/>
              </a:ln>
              <a:solidFill>
                <a:schemeClr val="bg1"/>
              </a:solidFill>
              <a:effectLst/>
              <a:uLnTx/>
              <a:uFillTx/>
              <a:latin typeface="+mj-lt"/>
              <a:ea typeface="+mj-ea"/>
              <a:cs typeface="+mj-c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 – Ticket Pricing</a:t>
            </a:r>
          </a:p>
        </p:txBody>
      </p:sp>
      <p:sp>
        <p:nvSpPr>
          <p:cNvPr id="4" name="TextBox 3"/>
          <p:cNvSpPr txBox="1"/>
          <p:nvPr/>
        </p:nvSpPr>
        <p:spPr>
          <a:xfrm>
            <a:off x="457200" y="1854875"/>
            <a:ext cx="3881255" cy="1754326"/>
          </a:xfrm>
          <a:prstGeom prst="rect">
            <a:avLst/>
          </a:prstGeom>
          <a:noFill/>
          <a:ln w="22225">
            <a:solidFill>
              <a:srgbClr val="002060"/>
            </a:solidFill>
          </a:ln>
        </p:spPr>
        <p:txBody>
          <a:bodyPr wrap="none" rtlCol="0">
            <a:spAutoFit/>
          </a:bodyPr>
          <a:lstStyle/>
          <a:p>
            <a:r>
              <a:rPr lang="en-US" u="sng" dirty="0"/>
              <a:t>Inventory &amp; Primary Sales Channel</a:t>
            </a:r>
            <a:r>
              <a:rPr lang="en-US" dirty="0"/>
              <a:t>:</a:t>
            </a:r>
          </a:p>
          <a:p>
            <a:pPr>
              <a:buFont typeface="Arial" pitchFamily="34" charset="0"/>
              <a:buChar char="•"/>
            </a:pPr>
            <a:r>
              <a:rPr lang="en-US" dirty="0"/>
              <a:t> Seating Capacity</a:t>
            </a:r>
          </a:p>
          <a:p>
            <a:pPr>
              <a:buFont typeface="Arial" pitchFamily="34" charset="0"/>
              <a:buChar char="•"/>
            </a:pPr>
            <a:r>
              <a:rPr lang="en-US" dirty="0"/>
              <a:t> Tickets Sold/Distributed vs. Unsold</a:t>
            </a:r>
          </a:p>
          <a:p>
            <a:pPr>
              <a:buFont typeface="Arial" pitchFamily="34" charset="0"/>
              <a:buChar char="•"/>
            </a:pPr>
            <a:r>
              <a:rPr lang="en-US" dirty="0"/>
              <a:t> Ticket Holds</a:t>
            </a:r>
          </a:p>
          <a:p>
            <a:pPr>
              <a:buFont typeface="Arial" pitchFamily="34" charset="0"/>
              <a:buChar char="•"/>
            </a:pPr>
            <a:r>
              <a:rPr lang="en-US" dirty="0"/>
              <a:t> Run-up/Trends</a:t>
            </a:r>
          </a:p>
          <a:p>
            <a:pPr>
              <a:buFont typeface="Arial" pitchFamily="34" charset="0"/>
              <a:buChar char="•"/>
            </a:pPr>
            <a:r>
              <a:rPr lang="en-US" dirty="0"/>
              <a:t> Seating area trends</a:t>
            </a:r>
          </a:p>
        </p:txBody>
      </p:sp>
      <p:sp>
        <p:nvSpPr>
          <p:cNvPr id="5" name="TextBox 4"/>
          <p:cNvSpPr txBox="1"/>
          <p:nvPr/>
        </p:nvSpPr>
        <p:spPr>
          <a:xfrm>
            <a:off x="1815950" y="4217075"/>
            <a:ext cx="5727850" cy="2308324"/>
          </a:xfrm>
          <a:prstGeom prst="rect">
            <a:avLst/>
          </a:prstGeom>
          <a:noFill/>
          <a:ln w="22225">
            <a:solidFill>
              <a:srgbClr val="002060"/>
            </a:solidFill>
          </a:ln>
        </p:spPr>
        <p:txBody>
          <a:bodyPr wrap="none" rtlCol="0">
            <a:spAutoFit/>
          </a:bodyPr>
          <a:lstStyle/>
          <a:p>
            <a:r>
              <a:rPr lang="en-US" u="sng" dirty="0"/>
              <a:t>Game Related</a:t>
            </a:r>
            <a:r>
              <a:rPr lang="en-US" dirty="0"/>
              <a:t>:</a:t>
            </a:r>
          </a:p>
          <a:p>
            <a:pPr>
              <a:buFont typeface="Arial" pitchFamily="34" charset="0"/>
              <a:buChar char="•"/>
            </a:pPr>
            <a:r>
              <a:rPr lang="en-US" dirty="0"/>
              <a:t> Match-up/Opponent/Key Player(s)/Pitching match-up</a:t>
            </a:r>
          </a:p>
          <a:p>
            <a:pPr>
              <a:buFont typeface="Arial" pitchFamily="34" charset="0"/>
              <a:buChar char="•"/>
            </a:pPr>
            <a:r>
              <a:rPr lang="en-US" dirty="0"/>
              <a:t> Opener/Holiday/Playoffs</a:t>
            </a:r>
          </a:p>
          <a:p>
            <a:pPr>
              <a:buFont typeface="Arial" pitchFamily="34" charset="0"/>
              <a:buChar char="•"/>
            </a:pPr>
            <a:r>
              <a:rPr lang="en-US" dirty="0"/>
              <a:t> Month/Day of Week/Time</a:t>
            </a:r>
          </a:p>
          <a:p>
            <a:pPr>
              <a:buFont typeface="Arial" pitchFamily="34" charset="0"/>
              <a:buChar char="•"/>
            </a:pPr>
            <a:r>
              <a:rPr lang="en-US" dirty="0"/>
              <a:t> Promo giveaway</a:t>
            </a:r>
          </a:p>
          <a:p>
            <a:pPr>
              <a:buFont typeface="Arial" pitchFamily="34" charset="0"/>
              <a:buChar char="•"/>
            </a:pPr>
            <a:r>
              <a:rPr lang="en-US" dirty="0"/>
              <a:t> Frequency of Games</a:t>
            </a:r>
          </a:p>
          <a:p>
            <a:pPr>
              <a:buFont typeface="Arial" pitchFamily="34" charset="0"/>
              <a:buChar char="•"/>
            </a:pPr>
            <a:r>
              <a:rPr lang="en-US" dirty="0"/>
              <a:t> Weather</a:t>
            </a:r>
          </a:p>
          <a:p>
            <a:pPr>
              <a:buFont typeface="Arial" pitchFamily="34" charset="0"/>
              <a:buChar char="•"/>
            </a:pPr>
            <a:r>
              <a:rPr lang="en-US" dirty="0"/>
              <a:t> Historical trends</a:t>
            </a:r>
          </a:p>
        </p:txBody>
      </p:sp>
      <p:sp>
        <p:nvSpPr>
          <p:cNvPr id="6" name="TextBox 5"/>
          <p:cNvSpPr txBox="1"/>
          <p:nvPr/>
        </p:nvSpPr>
        <p:spPr>
          <a:xfrm>
            <a:off x="4959498" y="1854875"/>
            <a:ext cx="3727302" cy="1754326"/>
          </a:xfrm>
          <a:prstGeom prst="rect">
            <a:avLst/>
          </a:prstGeom>
          <a:noFill/>
          <a:ln w="22225">
            <a:solidFill>
              <a:srgbClr val="002060"/>
            </a:solidFill>
          </a:ln>
        </p:spPr>
        <p:txBody>
          <a:bodyPr wrap="none" rtlCol="0">
            <a:spAutoFit/>
          </a:bodyPr>
          <a:lstStyle/>
          <a:p>
            <a:r>
              <a:rPr lang="en-US" u="sng" dirty="0"/>
              <a:t>Secondary Market:</a:t>
            </a:r>
            <a:endParaRPr lang="en-US" dirty="0"/>
          </a:p>
          <a:p>
            <a:pPr>
              <a:buFont typeface="Arial" pitchFamily="34" charset="0"/>
              <a:buChar char="•"/>
            </a:pPr>
            <a:r>
              <a:rPr lang="en-US" dirty="0"/>
              <a:t> Tickets listed for resale</a:t>
            </a:r>
          </a:p>
          <a:p>
            <a:pPr>
              <a:buFont typeface="Arial" pitchFamily="34" charset="0"/>
              <a:buChar char="•"/>
            </a:pPr>
            <a:r>
              <a:rPr lang="en-US" dirty="0"/>
              <a:t> Tickets re-sold to date</a:t>
            </a:r>
          </a:p>
          <a:p>
            <a:pPr>
              <a:buFont typeface="Arial" pitchFamily="34" charset="0"/>
              <a:buChar char="•"/>
            </a:pPr>
            <a:r>
              <a:rPr lang="en-US" dirty="0"/>
              <a:t> Listing price – average vs. typical</a:t>
            </a:r>
          </a:p>
          <a:p>
            <a:pPr>
              <a:buFont typeface="Arial" pitchFamily="34" charset="0"/>
              <a:buChar char="•"/>
            </a:pPr>
            <a:r>
              <a:rPr lang="en-US" dirty="0"/>
              <a:t> Average yield</a:t>
            </a:r>
          </a:p>
          <a:p>
            <a:pPr>
              <a:buFont typeface="Arial" pitchFamily="34" charset="0"/>
              <a:buChar char="•"/>
            </a:pPr>
            <a:r>
              <a:rPr lang="en-US" dirty="0"/>
              <a:t> Floor/Get-in price vs. Ceiling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FA98D9-11DE-45D0-BEAD-CB25FBF2575D}"/>
              </a:ext>
            </a:extLst>
          </p:cNvPr>
          <p:cNvPicPr>
            <a:picLocks noChangeAspect="1"/>
          </p:cNvPicPr>
          <p:nvPr/>
        </p:nvPicPr>
        <p:blipFill rotWithShape="1">
          <a:blip r:embed="rId2"/>
          <a:srcRect l="15543" t="43118" r="41807" b="41535"/>
          <a:stretch/>
        </p:blipFill>
        <p:spPr>
          <a:xfrm>
            <a:off x="76199" y="1143000"/>
            <a:ext cx="8991602" cy="1752600"/>
          </a:xfrm>
          <a:prstGeom prst="rect">
            <a:avLst/>
          </a:prstGeom>
        </p:spPr>
      </p:pic>
    </p:spTree>
    <p:extLst>
      <p:ext uri="{BB962C8B-B14F-4D97-AF65-F5344CB8AC3E}">
        <p14:creationId xmlns:p14="http://schemas.microsoft.com/office/powerpoint/2010/main" val="5658080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6D01-D7DF-410E-9B3A-66FBB9010CD3}"/>
              </a:ext>
            </a:extLst>
          </p:cNvPr>
          <p:cNvSpPr>
            <a:spLocks noGrp="1"/>
          </p:cNvSpPr>
          <p:nvPr>
            <p:ph type="title"/>
          </p:nvPr>
        </p:nvSpPr>
        <p:spPr>
          <a:xfrm>
            <a:off x="114300" y="152400"/>
            <a:ext cx="8229600" cy="990600"/>
          </a:xfrm>
        </p:spPr>
        <p:txBody>
          <a:bodyPr>
            <a:normAutofit/>
          </a:bodyPr>
          <a:lstStyle/>
          <a:p>
            <a:r>
              <a:rPr lang="en-US" sz="2800" dirty="0"/>
              <a:t>Staples Center - NBA</a:t>
            </a:r>
          </a:p>
        </p:txBody>
      </p:sp>
      <p:pic>
        <p:nvPicPr>
          <p:cNvPr id="6" name="Picture 5">
            <a:extLst>
              <a:ext uri="{FF2B5EF4-FFF2-40B4-BE49-F238E27FC236}">
                <a16:creationId xmlns:a16="http://schemas.microsoft.com/office/drawing/2014/main" id="{49BE0BDB-F247-4C45-89DF-9CBA9B56B24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0100" y="990600"/>
            <a:ext cx="6553200" cy="1600201"/>
          </a:xfrm>
          <a:prstGeom prst="rect">
            <a:avLst/>
          </a:prstGeom>
        </p:spPr>
      </p:pic>
      <p:pic>
        <p:nvPicPr>
          <p:cNvPr id="4" name="Picture 3">
            <a:extLst>
              <a:ext uri="{FF2B5EF4-FFF2-40B4-BE49-F238E27FC236}">
                <a16:creationId xmlns:a16="http://schemas.microsoft.com/office/drawing/2014/main" id="{DE301BD8-FEDA-4B60-B535-3702E6D6A81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781300" y="2453954"/>
            <a:ext cx="5257800" cy="4237590"/>
          </a:xfrm>
          <a:prstGeom prst="rect">
            <a:avLst/>
          </a:prstGeom>
        </p:spPr>
      </p:pic>
      <p:sp>
        <p:nvSpPr>
          <p:cNvPr id="7" name="Action Button: Go Forward or Next 6">
            <a:hlinkClick r:id="rId5" highlightClick="1"/>
            <a:extLst>
              <a:ext uri="{FF2B5EF4-FFF2-40B4-BE49-F238E27FC236}">
                <a16:creationId xmlns:a16="http://schemas.microsoft.com/office/drawing/2014/main" id="{56D59EEC-5C8B-48FC-A2DB-085F8C37F86E}"/>
              </a:ext>
            </a:extLst>
          </p:cNvPr>
          <p:cNvSpPr/>
          <p:nvPr/>
        </p:nvSpPr>
        <p:spPr>
          <a:xfrm>
            <a:off x="533400" y="6248400"/>
            <a:ext cx="228600" cy="228600"/>
          </a:xfrm>
          <a:prstGeom prst="actionButtonForwardNex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4118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51B6D-06AC-420E-A468-9A516DC8B639}"/>
              </a:ext>
            </a:extLst>
          </p:cNvPr>
          <p:cNvSpPr>
            <a:spLocks noGrp="1"/>
          </p:cNvSpPr>
          <p:nvPr>
            <p:ph type="title"/>
          </p:nvPr>
        </p:nvSpPr>
        <p:spPr>
          <a:xfrm>
            <a:off x="114300" y="-290515"/>
            <a:ext cx="8229600" cy="990600"/>
          </a:xfrm>
        </p:spPr>
        <p:txBody>
          <a:bodyPr>
            <a:normAutofit/>
          </a:bodyPr>
          <a:lstStyle/>
          <a:p>
            <a:r>
              <a:rPr lang="en-US" sz="2400" dirty="0">
                <a:solidFill>
                  <a:schemeClr val="bg1"/>
                </a:solidFill>
              </a:rPr>
              <a:t>Assignment #2</a:t>
            </a:r>
          </a:p>
        </p:txBody>
      </p:sp>
      <p:pic>
        <p:nvPicPr>
          <p:cNvPr id="4" name="Picture 3">
            <a:extLst>
              <a:ext uri="{FF2B5EF4-FFF2-40B4-BE49-F238E27FC236}">
                <a16:creationId xmlns:a16="http://schemas.microsoft.com/office/drawing/2014/main" id="{CADB195B-4C81-4449-9401-62107E4CE0E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0100" y="450055"/>
            <a:ext cx="6667500" cy="6250784"/>
          </a:xfrm>
          <a:prstGeom prst="rect">
            <a:avLst/>
          </a:prstGeom>
          <a:ln w="19050">
            <a:solidFill>
              <a:srgbClr val="002060"/>
            </a:solidFill>
          </a:ln>
        </p:spPr>
      </p:pic>
    </p:spTree>
    <p:extLst>
      <p:ext uri="{BB962C8B-B14F-4D97-AF65-F5344CB8AC3E}">
        <p14:creationId xmlns:p14="http://schemas.microsoft.com/office/powerpoint/2010/main" val="32048463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854" y="533400"/>
            <a:ext cx="8908675" cy="5715000"/>
          </a:xfrm>
          <a:prstGeom prst="rect">
            <a:avLst/>
          </a:prstGeom>
          <a:noFill/>
          <a:ln w="9525">
            <a:noFill/>
            <a:miter lim="800000"/>
            <a:headEnd/>
            <a:tailEnd/>
          </a:ln>
        </p:spPr>
      </p:pic>
      <p:sp>
        <p:nvSpPr>
          <p:cNvPr id="5" name="Title 1"/>
          <p:cNvSpPr txBox="1">
            <a:spLocks/>
          </p:cNvSpPr>
          <p:nvPr/>
        </p:nvSpPr>
        <p:spPr>
          <a:xfrm>
            <a:off x="76200" y="-304800"/>
            <a:ext cx="8839200" cy="990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800" spc="-100" dirty="0">
                <a:solidFill>
                  <a:schemeClr val="bg1"/>
                </a:solidFill>
                <a:latin typeface="+mj-lt"/>
                <a:ea typeface="+mj-ea"/>
                <a:cs typeface="+mj-cs"/>
              </a:rPr>
              <a:t>Dynamic Pricing Engine - Stratbridge</a:t>
            </a:r>
            <a:endParaRPr kumimoji="0" lang="en-US" sz="2800" b="0" i="0" u="none" strike="noStrike" kern="1200" cap="none" spc="-10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6427147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2400" y="533400"/>
            <a:ext cx="8763000" cy="5629221"/>
          </a:xfrm>
          <a:prstGeom prst="rect">
            <a:avLst/>
          </a:prstGeom>
          <a:noFill/>
          <a:ln w="9525">
            <a:noFill/>
            <a:miter lim="800000"/>
            <a:headEnd/>
            <a:tailEnd/>
          </a:ln>
        </p:spPr>
      </p:pic>
      <p:sp>
        <p:nvSpPr>
          <p:cNvPr id="5" name="Rectangle 4"/>
          <p:cNvSpPr/>
          <p:nvPr/>
        </p:nvSpPr>
        <p:spPr>
          <a:xfrm>
            <a:off x="7543800" y="4572000"/>
            <a:ext cx="381000" cy="3048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7543800" y="2438400"/>
            <a:ext cx="381000" cy="228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3166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8599" y="609600"/>
            <a:ext cx="8736169" cy="5638800"/>
          </a:xfrm>
          <a:prstGeom prst="rect">
            <a:avLst/>
          </a:prstGeom>
          <a:noFill/>
          <a:ln w="9525">
            <a:noFill/>
            <a:miter lim="800000"/>
            <a:headEnd/>
            <a:tailEnd/>
          </a:ln>
        </p:spPr>
      </p:pic>
      <p:sp>
        <p:nvSpPr>
          <p:cNvPr id="4" name="Rectangle 3"/>
          <p:cNvSpPr/>
          <p:nvPr/>
        </p:nvSpPr>
        <p:spPr>
          <a:xfrm>
            <a:off x="5638800" y="6436640"/>
            <a:ext cx="3065263" cy="461665"/>
          </a:xfrm>
          <a:prstGeom prst="rect">
            <a:avLst/>
          </a:prstGeom>
        </p:spPr>
        <p:txBody>
          <a:bodyPr wrap="none">
            <a:spAutoFit/>
          </a:bodyPr>
          <a:lstStyle/>
          <a:p>
            <a:r>
              <a:rPr lang="en-US" sz="1200" dirty="0">
                <a:hlinkClick r:id="rId4"/>
              </a:rPr>
              <a:t>https://insight.stratbridge.com/login?next=/</a:t>
            </a:r>
            <a:endParaRPr lang="en-US" sz="1200" dirty="0"/>
          </a:p>
          <a:p>
            <a:endParaRPr lang="en-US" sz="1200" dirty="0"/>
          </a:p>
        </p:txBody>
      </p:sp>
    </p:spTree>
    <p:extLst>
      <p:ext uri="{BB962C8B-B14F-4D97-AF65-F5344CB8AC3E}">
        <p14:creationId xmlns:p14="http://schemas.microsoft.com/office/powerpoint/2010/main" val="22178940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AAA97C-3DB0-4637-B4AE-8D2DF94278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200" y="609600"/>
            <a:ext cx="8991600" cy="5225307"/>
          </a:xfrm>
          <a:prstGeom prst="rect">
            <a:avLst/>
          </a:prstGeom>
        </p:spPr>
      </p:pic>
    </p:spTree>
    <p:extLst>
      <p:ext uri="{BB962C8B-B14F-4D97-AF65-F5344CB8AC3E}">
        <p14:creationId xmlns:p14="http://schemas.microsoft.com/office/powerpoint/2010/main" val="39898990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226078-9648-4911-A59C-97053CF7001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200" y="685800"/>
            <a:ext cx="8990189" cy="5105076"/>
          </a:xfrm>
          <a:prstGeom prst="rect">
            <a:avLst/>
          </a:prstGeom>
        </p:spPr>
      </p:pic>
    </p:spTree>
    <p:extLst>
      <p:ext uri="{BB962C8B-B14F-4D97-AF65-F5344CB8AC3E}">
        <p14:creationId xmlns:p14="http://schemas.microsoft.com/office/powerpoint/2010/main" val="13401543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302C0-91BA-40B8-902E-6BBF63F67429}"/>
              </a:ext>
            </a:extLst>
          </p:cNvPr>
          <p:cNvSpPr>
            <a:spLocks noGrp="1"/>
          </p:cNvSpPr>
          <p:nvPr>
            <p:ph type="title"/>
          </p:nvPr>
        </p:nvSpPr>
        <p:spPr>
          <a:xfrm>
            <a:off x="457200" y="533400"/>
            <a:ext cx="8229600" cy="990600"/>
          </a:xfrm>
        </p:spPr>
        <p:txBody>
          <a:bodyPr/>
          <a:lstStyle/>
          <a:p>
            <a:r>
              <a:rPr lang="en-US" dirty="0"/>
              <a:t>KPI: Elasticity of Demand</a:t>
            </a:r>
          </a:p>
        </p:txBody>
      </p:sp>
      <p:pic>
        <p:nvPicPr>
          <p:cNvPr id="4" name="Picture 3">
            <a:extLst>
              <a:ext uri="{FF2B5EF4-FFF2-40B4-BE49-F238E27FC236}">
                <a16:creationId xmlns:a16="http://schemas.microsoft.com/office/drawing/2014/main" id="{85E21E43-D173-453C-8CE6-6F9C5344A1F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14400" y="1904999"/>
            <a:ext cx="5715000" cy="4482354"/>
          </a:xfrm>
          <a:prstGeom prst="rect">
            <a:avLst/>
          </a:prstGeom>
        </p:spPr>
      </p:pic>
      <p:sp>
        <p:nvSpPr>
          <p:cNvPr id="5" name="Rectangle 1">
            <a:extLst>
              <a:ext uri="{FF2B5EF4-FFF2-40B4-BE49-F238E27FC236}">
                <a16:creationId xmlns:a16="http://schemas.microsoft.com/office/drawing/2014/main" id="{EEF9F870-DBDB-4F4C-8000-BCA38BFD038B}"/>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73D3F"/>
                </a:solidFill>
                <a:effectLst/>
                <a:latin typeface="Tinos"/>
              </a:rPr>
              <a:t>, </a:t>
            </a:r>
            <a:r>
              <a:rPr kumimoji="0" lang="en-US" altLang="en-US" sz="1300" b="1" i="0" u="none" strike="noStrike" cap="none" normalizeH="0" baseline="0" dirty="0">
                <a:ln>
                  <a:noFill/>
                </a:ln>
                <a:solidFill>
                  <a:srgbClr val="373D3F"/>
                </a:solidFill>
                <a:effectLst/>
                <a:latin typeface="Tinos"/>
              </a:rPr>
              <a:t>  </a:t>
            </a:r>
            <a:r>
              <a:rPr kumimoji="0" lang="en-US" altLang="en-US" sz="1900" b="1" i="0" u="none" strike="noStrike" cap="none" normalizeH="0" baseline="0" dirty="0">
                <a:ln>
                  <a:noFill/>
                </a:ln>
                <a:solidFill>
                  <a:srgbClr val="373D3F"/>
                </a:solidFill>
                <a:effectLst/>
                <a:latin typeface="Tinos"/>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AutoShape 2" descr="\frac{\%\Delta Quantity}{\%\Delta Price}">
            <a:extLst>
              <a:ext uri="{FF2B5EF4-FFF2-40B4-BE49-F238E27FC236}">
                <a16:creationId xmlns:a16="http://schemas.microsoft.com/office/drawing/2014/main" id="{529A5469-8367-4AC1-804B-FD0C54035A2F}"/>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28" name="Picture 4" descr="Image result for elasticity of demand formula">
            <a:extLst>
              <a:ext uri="{FF2B5EF4-FFF2-40B4-BE49-F238E27FC236}">
                <a16:creationId xmlns:a16="http://schemas.microsoft.com/office/drawing/2014/main" id="{C438A7BA-5FEA-4A7D-9D37-A88D780D8C0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15000" y="1625184"/>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7897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5A4DE8-5571-48D1-B8CE-4561FC7226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200" y="2312334"/>
            <a:ext cx="8991600" cy="1421466"/>
          </a:xfrm>
          <a:prstGeom prst="rect">
            <a:avLst/>
          </a:prstGeom>
          <a:ln w="19050">
            <a:solidFill>
              <a:srgbClr val="002060"/>
            </a:solidFill>
          </a:ln>
        </p:spPr>
      </p:pic>
      <p:sp>
        <p:nvSpPr>
          <p:cNvPr id="8" name="Title 1">
            <a:extLst>
              <a:ext uri="{FF2B5EF4-FFF2-40B4-BE49-F238E27FC236}">
                <a16:creationId xmlns:a16="http://schemas.microsoft.com/office/drawing/2014/main" id="{28D7F5BC-D459-4AC3-8A27-78C5AF1C5D29}"/>
              </a:ext>
            </a:extLst>
          </p:cNvPr>
          <p:cNvSpPr>
            <a:spLocks noGrp="1"/>
          </p:cNvSpPr>
          <p:nvPr>
            <p:ph type="title"/>
          </p:nvPr>
        </p:nvSpPr>
        <p:spPr>
          <a:xfrm>
            <a:off x="152400" y="152400"/>
            <a:ext cx="8229600" cy="990600"/>
          </a:xfrm>
        </p:spPr>
        <p:txBody>
          <a:bodyPr>
            <a:normAutofit/>
          </a:bodyPr>
          <a:lstStyle/>
          <a:p>
            <a:r>
              <a:rPr lang="en-US" sz="3200" dirty="0"/>
              <a:t>NBA – Elasticity of Demand Models</a:t>
            </a:r>
          </a:p>
        </p:txBody>
      </p:sp>
      <p:sp>
        <p:nvSpPr>
          <p:cNvPr id="9" name="TextBox 8">
            <a:extLst>
              <a:ext uri="{FF2B5EF4-FFF2-40B4-BE49-F238E27FC236}">
                <a16:creationId xmlns:a16="http://schemas.microsoft.com/office/drawing/2014/main" id="{1B2D2743-A439-46AB-915B-4DC370F78EF3}"/>
              </a:ext>
            </a:extLst>
          </p:cNvPr>
          <p:cNvSpPr txBox="1"/>
          <p:nvPr/>
        </p:nvSpPr>
        <p:spPr>
          <a:xfrm>
            <a:off x="152400" y="1295400"/>
            <a:ext cx="4804520" cy="923330"/>
          </a:xfrm>
          <a:prstGeom prst="rect">
            <a:avLst/>
          </a:prstGeom>
          <a:noFill/>
        </p:spPr>
        <p:txBody>
          <a:bodyPr wrap="none" rtlCol="0">
            <a:spAutoFit/>
          </a:bodyPr>
          <a:lstStyle/>
          <a:p>
            <a:r>
              <a:rPr lang="en-US" dirty="0"/>
              <a:t>Cleveland Cavaliers: </a:t>
            </a:r>
          </a:p>
          <a:p>
            <a:r>
              <a:rPr lang="en-US" dirty="0"/>
              <a:t>* ‘05-’06: Lost in Eastern Conf Finals (2</a:t>
            </a:r>
            <a:r>
              <a:rPr lang="en-US" baseline="30000" dirty="0"/>
              <a:t>nd</a:t>
            </a:r>
            <a:r>
              <a:rPr lang="en-US" dirty="0"/>
              <a:t> Rd)</a:t>
            </a:r>
          </a:p>
          <a:p>
            <a:r>
              <a:rPr lang="en-US" dirty="0"/>
              <a:t>* ’06-’07: Lost in NBAFinals</a:t>
            </a:r>
          </a:p>
        </p:txBody>
      </p:sp>
      <p:pic>
        <p:nvPicPr>
          <p:cNvPr id="10" name="Picture 9">
            <a:extLst>
              <a:ext uri="{FF2B5EF4-FFF2-40B4-BE49-F238E27FC236}">
                <a16:creationId xmlns:a16="http://schemas.microsoft.com/office/drawing/2014/main" id="{C1E7EDA2-66F5-4420-8DBD-9BBCEE9441E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00" y="5347235"/>
            <a:ext cx="8991600" cy="1282165"/>
          </a:xfrm>
          <a:prstGeom prst="rect">
            <a:avLst/>
          </a:prstGeom>
          <a:ln w="22225">
            <a:solidFill>
              <a:srgbClr val="002060"/>
            </a:solidFill>
          </a:ln>
        </p:spPr>
      </p:pic>
      <p:sp>
        <p:nvSpPr>
          <p:cNvPr id="11" name="TextBox 10">
            <a:extLst>
              <a:ext uri="{FF2B5EF4-FFF2-40B4-BE49-F238E27FC236}">
                <a16:creationId xmlns:a16="http://schemas.microsoft.com/office/drawing/2014/main" id="{610C9F12-303C-45F4-8AB2-9F3FDA37B2A6}"/>
              </a:ext>
            </a:extLst>
          </p:cNvPr>
          <p:cNvSpPr txBox="1"/>
          <p:nvPr/>
        </p:nvSpPr>
        <p:spPr>
          <a:xfrm>
            <a:off x="148480" y="4334470"/>
            <a:ext cx="6276077" cy="923330"/>
          </a:xfrm>
          <a:prstGeom prst="rect">
            <a:avLst/>
          </a:prstGeom>
          <a:noFill/>
        </p:spPr>
        <p:txBody>
          <a:bodyPr wrap="none" rtlCol="0">
            <a:spAutoFit/>
          </a:bodyPr>
          <a:lstStyle/>
          <a:p>
            <a:r>
              <a:rPr lang="en-US" dirty="0"/>
              <a:t>Charlotte Bobcats (Hornets): </a:t>
            </a:r>
          </a:p>
          <a:p>
            <a:r>
              <a:rPr lang="en-US" dirty="0"/>
              <a:t>* ‘05-’06: 26-56, tied for worst record in Eastern Conference</a:t>
            </a:r>
          </a:p>
          <a:p>
            <a:r>
              <a:rPr lang="en-US" dirty="0"/>
              <a:t>* ’06-’07: 33-49, 4</a:t>
            </a:r>
            <a:r>
              <a:rPr lang="en-US" baseline="30000" dirty="0"/>
              <a:t>th</a:t>
            </a:r>
            <a:r>
              <a:rPr lang="en-US" dirty="0"/>
              <a:t> place in Southeast Division</a:t>
            </a:r>
          </a:p>
        </p:txBody>
      </p:sp>
    </p:spTree>
    <p:extLst>
      <p:ext uri="{BB962C8B-B14F-4D97-AF65-F5344CB8AC3E}">
        <p14:creationId xmlns:p14="http://schemas.microsoft.com/office/powerpoint/2010/main" val="4281246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57600" y="210457"/>
            <a:ext cx="4876800" cy="6400800"/>
          </a:xfrm>
          <a:prstGeom prst="rect">
            <a:avLst/>
          </a:prstGeom>
          <a:noFill/>
          <a:ln w="25400">
            <a:solidFill>
              <a:schemeClr val="tx1"/>
            </a:solidFill>
            <a:miter lim="800000"/>
            <a:headEnd/>
            <a:tailEnd/>
          </a:ln>
        </p:spPr>
      </p:pic>
      <p:sp>
        <p:nvSpPr>
          <p:cNvPr id="4" name="Title 1"/>
          <p:cNvSpPr>
            <a:spLocks noGrp="1"/>
          </p:cNvSpPr>
          <p:nvPr>
            <p:ph type="title"/>
          </p:nvPr>
        </p:nvSpPr>
        <p:spPr>
          <a:xfrm>
            <a:off x="304799" y="1752600"/>
            <a:ext cx="2743201" cy="990600"/>
          </a:xfrm>
        </p:spPr>
        <p:txBody>
          <a:bodyPr>
            <a:normAutofit fontScale="90000"/>
          </a:bodyPr>
          <a:lstStyle/>
          <a:p>
            <a:r>
              <a:rPr lang="en-US" dirty="0"/>
              <a:t>Failure to price strategically can have long term ramifications</a:t>
            </a:r>
          </a:p>
        </p:txBody>
      </p:sp>
    </p:spTree>
    <p:extLst>
      <p:ext uri="{BB962C8B-B14F-4D97-AF65-F5344CB8AC3E}">
        <p14:creationId xmlns:p14="http://schemas.microsoft.com/office/powerpoint/2010/main" val="3528594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A4A0B1-2DC7-4E3D-A334-1378BEC2666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8600" y="470110"/>
            <a:ext cx="6725635" cy="1454607"/>
          </a:xfrm>
          <a:prstGeom prst="rect">
            <a:avLst/>
          </a:prstGeom>
        </p:spPr>
      </p:pic>
      <p:pic>
        <p:nvPicPr>
          <p:cNvPr id="5" name="Picture 4">
            <a:extLst>
              <a:ext uri="{FF2B5EF4-FFF2-40B4-BE49-F238E27FC236}">
                <a16:creationId xmlns:a16="http://schemas.microsoft.com/office/drawing/2014/main" id="{04F41AFE-9004-498F-A20B-A1D1BEF927A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054056" y="2021101"/>
            <a:ext cx="5023051" cy="722100"/>
          </a:xfrm>
          <a:prstGeom prst="rect">
            <a:avLst/>
          </a:prstGeom>
        </p:spPr>
      </p:pic>
      <p:sp>
        <p:nvSpPr>
          <p:cNvPr id="6" name="Title 1">
            <a:extLst>
              <a:ext uri="{FF2B5EF4-FFF2-40B4-BE49-F238E27FC236}">
                <a16:creationId xmlns:a16="http://schemas.microsoft.com/office/drawing/2014/main" id="{D1918D6F-4C22-41DC-B8C0-B86C5FB3C081}"/>
              </a:ext>
            </a:extLst>
          </p:cNvPr>
          <p:cNvSpPr txBox="1">
            <a:spLocks/>
          </p:cNvSpPr>
          <p:nvPr/>
        </p:nvSpPr>
        <p:spPr>
          <a:xfrm>
            <a:off x="76200" y="-304800"/>
            <a:ext cx="8839200" cy="990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000" spc="-100" dirty="0">
                <a:solidFill>
                  <a:schemeClr val="bg1"/>
                </a:solidFill>
                <a:latin typeface="+mj-lt"/>
                <a:ea typeface="+mj-ea"/>
                <a:cs typeface="+mj-cs"/>
              </a:rPr>
              <a:t>World Series – TV Viewership</a:t>
            </a:r>
            <a:endParaRPr kumimoji="0" lang="en-US" sz="2000" b="0" i="0" u="none" strike="noStrike" kern="1200" cap="none" spc="-100" normalizeH="0" baseline="0" noProof="0" dirty="0">
              <a:ln>
                <a:noFill/>
              </a:ln>
              <a:solidFill>
                <a:schemeClr val="bg1"/>
              </a:solidFill>
              <a:effectLst/>
              <a:uLnTx/>
              <a:uFillTx/>
              <a:latin typeface="+mj-lt"/>
              <a:ea typeface="+mj-ea"/>
              <a:cs typeface="+mj-cs"/>
            </a:endParaRPr>
          </a:p>
        </p:txBody>
      </p:sp>
      <p:pic>
        <p:nvPicPr>
          <p:cNvPr id="7" name="Picture 6">
            <a:extLst>
              <a:ext uri="{FF2B5EF4-FFF2-40B4-BE49-F238E27FC236}">
                <a16:creationId xmlns:a16="http://schemas.microsoft.com/office/drawing/2014/main" id="{85AA198F-38DE-4CC1-8C54-16B1285EE97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114799" y="2895600"/>
            <a:ext cx="4587061" cy="3581400"/>
          </a:xfrm>
          <a:prstGeom prst="rect">
            <a:avLst/>
          </a:prstGeom>
        </p:spPr>
      </p:pic>
      <p:pic>
        <p:nvPicPr>
          <p:cNvPr id="8" name="Picture 7">
            <a:extLst>
              <a:ext uri="{FF2B5EF4-FFF2-40B4-BE49-F238E27FC236}">
                <a16:creationId xmlns:a16="http://schemas.microsoft.com/office/drawing/2014/main" id="{EE802EA5-A7BD-4342-9DC4-2D9157FF0C8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28600" y="2155386"/>
            <a:ext cx="3747796" cy="2547227"/>
          </a:xfrm>
          <a:prstGeom prst="rect">
            <a:avLst/>
          </a:prstGeom>
        </p:spPr>
      </p:pic>
    </p:spTree>
    <p:extLst>
      <p:ext uri="{BB962C8B-B14F-4D97-AF65-F5344CB8AC3E}">
        <p14:creationId xmlns:p14="http://schemas.microsoft.com/office/powerpoint/2010/main" val="18776371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00200" y="869278"/>
            <a:ext cx="6629400" cy="5607722"/>
          </a:xfrm>
          <a:prstGeom prst="rect">
            <a:avLst/>
          </a:prstGeom>
          <a:noFill/>
          <a:ln w="9525">
            <a:noFill/>
            <a:miter lim="800000"/>
            <a:headEnd/>
            <a:tailEnd/>
          </a:ln>
          <a:effectLst/>
        </p:spPr>
      </p:pic>
      <p:pic>
        <p:nvPicPr>
          <p:cNvPr id="5"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8600" y="401152"/>
            <a:ext cx="5486400" cy="589448"/>
          </a:xfrm>
          <a:prstGeom prst="rect">
            <a:avLst/>
          </a:prstGeom>
          <a:noFill/>
          <a:ln w="9525">
            <a:noFill/>
            <a:miter lim="800000"/>
            <a:headEnd/>
            <a:tailEnd/>
          </a:ln>
          <a:effectLst/>
        </p:spPr>
      </p:pic>
    </p:spTree>
    <p:extLst>
      <p:ext uri="{BB962C8B-B14F-4D97-AF65-F5344CB8AC3E}">
        <p14:creationId xmlns:p14="http://schemas.microsoft.com/office/powerpoint/2010/main" val="23554729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14C9D4-C45F-42CA-95EB-CF793301968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90600" y="472966"/>
            <a:ext cx="6951782" cy="6232634"/>
          </a:xfrm>
          <a:prstGeom prst="rect">
            <a:avLst/>
          </a:prstGeom>
        </p:spPr>
      </p:pic>
    </p:spTree>
    <p:extLst>
      <p:ext uri="{BB962C8B-B14F-4D97-AF65-F5344CB8AC3E}">
        <p14:creationId xmlns:p14="http://schemas.microsoft.com/office/powerpoint/2010/main" val="41674912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7200" y="457200"/>
            <a:ext cx="4951828" cy="4800600"/>
          </a:xfrm>
          <a:prstGeom prst="rect">
            <a:avLst/>
          </a:prstGeom>
        </p:spPr>
      </p:pic>
      <p:sp>
        <p:nvSpPr>
          <p:cNvPr id="5" name="TextBox 4"/>
          <p:cNvSpPr txBox="1"/>
          <p:nvPr/>
        </p:nvSpPr>
        <p:spPr>
          <a:xfrm>
            <a:off x="5715000" y="609600"/>
            <a:ext cx="3172663" cy="3416320"/>
          </a:xfrm>
          <a:prstGeom prst="rect">
            <a:avLst/>
          </a:prstGeom>
          <a:noFill/>
        </p:spPr>
        <p:txBody>
          <a:bodyPr wrap="none" rtlCol="0">
            <a:spAutoFit/>
          </a:bodyPr>
          <a:lstStyle/>
          <a:p>
            <a:r>
              <a:rPr lang="en-US" dirty="0"/>
              <a:t>Attendance:</a:t>
            </a:r>
          </a:p>
          <a:p>
            <a:endParaRPr lang="en-US" dirty="0"/>
          </a:p>
          <a:p>
            <a:r>
              <a:rPr lang="en-US" dirty="0"/>
              <a:t>2016 series vs. Cubs:</a:t>
            </a:r>
          </a:p>
          <a:p>
            <a:r>
              <a:rPr lang="en-US" dirty="0"/>
              <a:t>37,187 | 41,955 | 42,000</a:t>
            </a:r>
          </a:p>
          <a:p>
            <a:endParaRPr lang="en-US" dirty="0"/>
          </a:p>
          <a:p>
            <a:r>
              <a:rPr lang="en-US" dirty="0"/>
              <a:t>2017 series vs. Cubs:</a:t>
            </a:r>
          </a:p>
          <a:p>
            <a:r>
              <a:rPr lang="en-US" dirty="0"/>
              <a:t>29,651 | 31,202 </a:t>
            </a:r>
          </a:p>
          <a:p>
            <a:r>
              <a:rPr lang="en-US" dirty="0"/>
              <a:t>31,072 | 37,097</a:t>
            </a:r>
          </a:p>
          <a:p>
            <a:endParaRPr lang="en-US" dirty="0"/>
          </a:p>
          <a:p>
            <a:endParaRPr lang="en-US" dirty="0"/>
          </a:p>
          <a:p>
            <a:r>
              <a:rPr lang="en-US" dirty="0"/>
              <a:t>Dugout Box Seat: $140 ($90)</a:t>
            </a:r>
          </a:p>
          <a:p>
            <a:r>
              <a:rPr lang="en-US" dirty="0"/>
              <a:t>Terrace Seat: $35 ($12)</a:t>
            </a:r>
          </a:p>
        </p:txBody>
      </p:sp>
      <p:sp>
        <p:nvSpPr>
          <p:cNvPr id="6" name="Rectangle 5"/>
          <p:cNvSpPr/>
          <p:nvPr/>
        </p:nvSpPr>
        <p:spPr>
          <a:xfrm>
            <a:off x="533400" y="5505271"/>
            <a:ext cx="8382000" cy="1200329"/>
          </a:xfrm>
          <a:prstGeom prst="rect">
            <a:avLst/>
          </a:prstGeom>
        </p:spPr>
        <p:txBody>
          <a:bodyPr wrap="square">
            <a:spAutoFit/>
          </a:bodyPr>
          <a:lstStyle/>
          <a:p>
            <a:r>
              <a:rPr lang="en-US" dirty="0">
                <a:solidFill>
                  <a:srgbClr val="111111"/>
                </a:solidFill>
                <a:latin typeface="Georgia" panose="02040502050405020303" pitchFamily="18" charset="0"/>
              </a:rPr>
              <a:t>“I’d rather watch it on TV from my couch,” Harper said, deadpanning a bit. “That MLB plan is pretty good. Great coverage.”</a:t>
            </a:r>
          </a:p>
          <a:p>
            <a:r>
              <a:rPr lang="en-US" dirty="0">
                <a:solidFill>
                  <a:srgbClr val="111111"/>
                </a:solidFill>
                <a:latin typeface="Georgia" panose="02040502050405020303" pitchFamily="18" charset="0"/>
              </a:rPr>
              <a:t>By pricing the Cubs tickets the way they did, that’s essentially the message the Nationals sent to their fans.</a:t>
            </a:r>
            <a:endParaRPr lang="en-US" b="0" i="0" dirty="0">
              <a:solidFill>
                <a:srgbClr val="111111"/>
              </a:solidFill>
              <a:effectLst/>
              <a:latin typeface="Georgia" panose="02040502050405020303" pitchFamily="18" charset="0"/>
            </a:endParaRPr>
          </a:p>
        </p:txBody>
      </p:sp>
    </p:spTree>
    <p:extLst>
      <p:ext uri="{BB962C8B-B14F-4D97-AF65-F5344CB8AC3E}">
        <p14:creationId xmlns:p14="http://schemas.microsoft.com/office/powerpoint/2010/main" val="17873666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24200" y="533400"/>
            <a:ext cx="4800600" cy="6172200"/>
          </a:xfrm>
          <a:prstGeom prst="rect">
            <a:avLst/>
          </a:prstGeom>
          <a:noFill/>
          <a:ln w="28575">
            <a:solidFill>
              <a:schemeClr val="accent1"/>
            </a:solidFill>
            <a:miter lim="800000"/>
            <a:headEnd/>
            <a:tailEnd/>
          </a:ln>
        </p:spPr>
      </p:pic>
      <p:sp>
        <p:nvSpPr>
          <p:cNvPr id="4" name="Title 1"/>
          <p:cNvSpPr>
            <a:spLocks noGrp="1"/>
          </p:cNvSpPr>
          <p:nvPr>
            <p:ph type="title"/>
          </p:nvPr>
        </p:nvSpPr>
        <p:spPr>
          <a:xfrm>
            <a:off x="228601" y="838200"/>
            <a:ext cx="2286000" cy="990600"/>
          </a:xfrm>
        </p:spPr>
        <p:txBody>
          <a:bodyPr>
            <a:normAutofit fontScale="90000"/>
          </a:bodyPr>
          <a:lstStyle/>
          <a:p>
            <a:r>
              <a:rPr lang="en-US" dirty="0"/>
              <a:t>U.Minn-</a:t>
            </a:r>
            <a:br>
              <a:rPr lang="en-US" dirty="0"/>
            </a:br>
            <a:r>
              <a:rPr lang="en-US" dirty="0"/>
              <a:t>Multi-game offer</a:t>
            </a:r>
          </a:p>
        </p:txBody>
      </p:sp>
    </p:spTree>
    <p:extLst>
      <p:ext uri="{BB962C8B-B14F-4D97-AF65-F5344CB8AC3E}">
        <p14:creationId xmlns:p14="http://schemas.microsoft.com/office/powerpoint/2010/main" val="8817631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52400" y="1295400"/>
            <a:ext cx="4238172" cy="4659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a:spLocks noGrp="1"/>
          </p:cNvSpPr>
          <p:nvPr>
            <p:ph type="title"/>
          </p:nvPr>
        </p:nvSpPr>
        <p:spPr>
          <a:xfrm>
            <a:off x="228599" y="152400"/>
            <a:ext cx="7620001" cy="990600"/>
          </a:xfrm>
        </p:spPr>
        <p:txBody>
          <a:bodyPr>
            <a:normAutofit/>
          </a:bodyPr>
          <a:lstStyle/>
          <a:p>
            <a:r>
              <a:rPr lang="en-US" dirty="0"/>
              <a:t>Northwestern – Dutch Auction</a:t>
            </a:r>
          </a:p>
        </p:txBody>
      </p:sp>
      <p:sp>
        <p:nvSpPr>
          <p:cNvPr id="3" name="Rectangle 2"/>
          <p:cNvSpPr/>
          <p:nvPr/>
        </p:nvSpPr>
        <p:spPr>
          <a:xfrm>
            <a:off x="5410200" y="5493107"/>
            <a:ext cx="3376245" cy="261610"/>
          </a:xfrm>
          <a:prstGeom prst="rect">
            <a:avLst/>
          </a:prstGeom>
        </p:spPr>
        <p:txBody>
          <a:bodyPr wrap="none">
            <a:spAutoFit/>
          </a:bodyPr>
          <a:lstStyle/>
          <a:p>
            <a:r>
              <a:rPr lang="en-US" sz="1100" u="sng" dirty="0">
                <a:hlinkClick r:id="rId5"/>
              </a:rPr>
              <a:t>https://www.youtube.com/watch?v=9NoHM3OVzs4</a:t>
            </a:r>
            <a:endParaRPr lang="en-US" sz="900" dirty="0"/>
          </a:p>
        </p:txBody>
      </p:sp>
      <p:pic>
        <p:nvPicPr>
          <p:cNvPr id="2" name="Online Media 1" title="Purple Pricing Video 2014">
            <a:hlinkClick r:id="" action="ppaction://media"/>
            <a:extLst>
              <a:ext uri="{FF2B5EF4-FFF2-40B4-BE49-F238E27FC236}">
                <a16:creationId xmlns:a16="http://schemas.microsoft.com/office/drawing/2014/main" id="{4C51C7FC-2E4D-474E-A885-6DBABE7CA2F0}"/>
              </a:ext>
            </a:extLst>
          </p:cNvPr>
          <p:cNvPicPr>
            <a:picLocks noRot="1" noChangeAspect="1"/>
          </p:cNvPicPr>
          <p:nvPr>
            <a:videoFile r:link="rId1"/>
          </p:nvPr>
        </p:nvPicPr>
        <p:blipFill>
          <a:blip r:embed="rId6"/>
          <a:stretch>
            <a:fillRect/>
          </a:stretch>
        </p:blipFill>
        <p:spPr>
          <a:xfrm>
            <a:off x="4753430" y="1981200"/>
            <a:ext cx="4113202" cy="2323959"/>
          </a:xfrm>
          <a:prstGeom prst="rect">
            <a:avLst/>
          </a:prstGeom>
        </p:spPr>
      </p:pic>
    </p:spTree>
    <p:extLst>
      <p:ext uri="{BB962C8B-B14F-4D97-AF65-F5344CB8AC3E}">
        <p14:creationId xmlns:p14="http://schemas.microsoft.com/office/powerpoint/2010/main" val="159590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52400"/>
            <a:ext cx="8610601" cy="990600"/>
          </a:xfrm>
        </p:spPr>
        <p:txBody>
          <a:bodyPr>
            <a:normAutofit/>
          </a:bodyPr>
          <a:lstStyle/>
          <a:p>
            <a:r>
              <a:rPr lang="en-US" dirty="0"/>
              <a:t>Stanford – Predictable Dynamic Pricing</a:t>
            </a:r>
          </a:p>
        </p:txBody>
      </p:sp>
      <p:pic>
        <p:nvPicPr>
          <p:cNvPr id="1126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52400" y="1203400"/>
            <a:ext cx="5181600" cy="165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524000" y="2971801"/>
            <a:ext cx="6801182" cy="3640530"/>
          </a:xfrm>
          <a:prstGeom prst="rect">
            <a:avLst/>
          </a:prstGeom>
          <a:noFill/>
          <a:ln w="31750">
            <a:solidFill>
              <a:srgbClr val="0000FF"/>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956266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b="-8698"/>
          <a:stretch>
            <a:fillRect/>
          </a:stretch>
        </p:blipFill>
        <p:spPr bwMode="auto">
          <a:xfrm>
            <a:off x="838200" y="1961322"/>
            <a:ext cx="5105400" cy="4439478"/>
          </a:xfrm>
          <a:prstGeom prst="rect">
            <a:avLst/>
          </a:prstGeom>
          <a:noFill/>
          <a:ln w="9525">
            <a:noFill/>
            <a:miter lim="800000"/>
            <a:headEnd/>
            <a:tailEnd/>
          </a:ln>
          <a:effectLst/>
        </p:spPr>
      </p:pic>
      <p:pic>
        <p:nvPicPr>
          <p:cNvPr id="5"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04800" y="762000"/>
            <a:ext cx="7620000" cy="1143000"/>
          </a:xfrm>
          <a:prstGeom prst="rect">
            <a:avLst/>
          </a:prstGeom>
          <a:noFill/>
          <a:ln w="9525">
            <a:noFill/>
            <a:miter lim="800000"/>
            <a:headEnd/>
            <a:tailEnd/>
          </a:ln>
          <a:effectLst/>
        </p:spPr>
      </p:pic>
      <p:pic>
        <p:nvPicPr>
          <p:cNvPr id="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57200" y="1447800"/>
            <a:ext cx="1981200" cy="457200"/>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4800" y="609600"/>
            <a:ext cx="6934200" cy="12192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86000" y="1981200"/>
            <a:ext cx="4921004" cy="4170363"/>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00200" y="304800"/>
            <a:ext cx="5486400" cy="6267450"/>
          </a:xfrm>
          <a:prstGeom prst="rect">
            <a:avLst/>
          </a:prstGeom>
          <a:noFill/>
          <a:ln w="9525">
            <a:noFill/>
            <a:miter lim="800000"/>
            <a:headEnd/>
            <a:tailEnd/>
          </a:ln>
          <a:effectLst/>
        </p:spPr>
      </p:pic>
    </p:spTree>
    <p:extLst>
      <p:ext uri="{BB962C8B-B14F-4D97-AF65-F5344CB8AC3E}">
        <p14:creationId xmlns:p14="http://schemas.microsoft.com/office/powerpoint/2010/main" val="37263929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200" y="2286000"/>
            <a:ext cx="4375573" cy="2895600"/>
          </a:xfrm>
          <a:prstGeom prst="rect">
            <a:avLst/>
          </a:prstGeom>
          <a:noFill/>
          <a:ln w="9525">
            <a:noFill/>
            <a:miter lim="800000"/>
            <a:headEnd/>
            <a:tailEnd/>
          </a:ln>
          <a:effectLst/>
        </p:spPr>
      </p:pic>
      <p:pic>
        <p:nvPicPr>
          <p:cNvPr id="7373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572000" y="2371509"/>
            <a:ext cx="4384766" cy="2802762"/>
          </a:xfrm>
          <a:prstGeom prst="rect">
            <a:avLst/>
          </a:prstGeom>
          <a:noFill/>
          <a:ln w="9525">
            <a:noFill/>
            <a:miter lim="800000"/>
            <a:headEnd/>
            <a:tailEnd/>
          </a:ln>
          <a:effectLst/>
        </p:spPr>
      </p:pic>
      <p:pic>
        <p:nvPicPr>
          <p:cNvPr id="73732"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28600" y="609600"/>
            <a:ext cx="5486400" cy="914400"/>
          </a:xfrm>
          <a:prstGeom prst="rect">
            <a:avLst/>
          </a:prstGeom>
          <a:noFill/>
          <a:ln w="9525">
            <a:noFill/>
            <a:miter lim="800000"/>
            <a:headEnd/>
            <a:tailEnd/>
          </a:ln>
          <a:effectLst/>
        </p:spPr>
      </p:pic>
      <p:sp>
        <p:nvSpPr>
          <p:cNvPr id="7" name="TextBox 6"/>
          <p:cNvSpPr txBox="1"/>
          <p:nvPr/>
        </p:nvSpPr>
        <p:spPr>
          <a:xfrm>
            <a:off x="8382000" y="381000"/>
            <a:ext cx="696024" cy="276999"/>
          </a:xfrm>
          <a:prstGeom prst="rect">
            <a:avLst/>
          </a:prstGeom>
          <a:noFill/>
        </p:spPr>
        <p:txBody>
          <a:bodyPr wrap="none" rtlCol="0">
            <a:spAutoFit/>
          </a:bodyPr>
          <a:lstStyle/>
          <a:p>
            <a:r>
              <a:rPr lang="en-US" sz="1200" dirty="0"/>
              <a:t>2/23/13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CCD30A-BFAB-4A6C-9DA8-326406B6B27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8600" y="685800"/>
            <a:ext cx="4876800" cy="4876800"/>
          </a:xfrm>
          <a:prstGeom prst="rect">
            <a:avLst/>
          </a:prstGeom>
        </p:spPr>
      </p:pic>
      <p:sp>
        <p:nvSpPr>
          <p:cNvPr id="5" name="TextBox 4">
            <a:extLst>
              <a:ext uri="{FF2B5EF4-FFF2-40B4-BE49-F238E27FC236}">
                <a16:creationId xmlns:a16="http://schemas.microsoft.com/office/drawing/2014/main" id="{9433EE3D-7820-43BD-A1AF-80687183276F}"/>
              </a:ext>
            </a:extLst>
          </p:cNvPr>
          <p:cNvSpPr txBox="1"/>
          <p:nvPr/>
        </p:nvSpPr>
        <p:spPr>
          <a:xfrm>
            <a:off x="5410200" y="990600"/>
            <a:ext cx="3352800" cy="3693319"/>
          </a:xfrm>
          <a:prstGeom prst="rect">
            <a:avLst/>
          </a:prstGeom>
          <a:noFill/>
          <a:ln w="19050">
            <a:solidFill>
              <a:srgbClr val="002060"/>
            </a:solidFill>
          </a:ln>
        </p:spPr>
        <p:txBody>
          <a:bodyPr wrap="square" rtlCol="0">
            <a:spAutoFit/>
          </a:bodyPr>
          <a:lstStyle/>
          <a:p>
            <a:r>
              <a:rPr lang="en-US" dirty="0"/>
              <a:t>Average baseball television viewer is 57 years old — seven years older than the average pro football fan, and 15 years older than the average pro basketball fan.</a:t>
            </a:r>
          </a:p>
          <a:p>
            <a:endParaRPr lang="en-US" dirty="0"/>
          </a:p>
          <a:p>
            <a:r>
              <a:rPr lang="en-US" dirty="0"/>
              <a:t>Only about 24% of baseball fans are under age 35, compared with 45% of basketball fans.  Participation in Little League baseball is plummeting. </a:t>
            </a:r>
          </a:p>
        </p:txBody>
      </p:sp>
    </p:spTree>
    <p:extLst>
      <p:ext uri="{BB962C8B-B14F-4D97-AF65-F5344CB8AC3E}">
        <p14:creationId xmlns:p14="http://schemas.microsoft.com/office/powerpoint/2010/main" val="9638839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609600"/>
            <a:ext cx="4572000" cy="646331"/>
          </a:xfrm>
          <a:prstGeom prst="rect">
            <a:avLst/>
          </a:prstGeom>
        </p:spPr>
        <p:txBody>
          <a:bodyPr>
            <a:spAutoFit/>
          </a:bodyPr>
          <a:lstStyle/>
          <a:p>
            <a:r>
              <a:rPr lang="en-US" dirty="0"/>
              <a:t>Prices for Game 7 World Series Tickets in Cleveland Down 33% Following Game 6</a:t>
            </a:r>
          </a:p>
        </p:txBody>
      </p:sp>
      <p:pic>
        <p:nvPicPr>
          <p:cNvPr id="7475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48400" y="152400"/>
            <a:ext cx="2667000" cy="2185189"/>
          </a:xfrm>
          <a:prstGeom prst="rect">
            <a:avLst/>
          </a:prstGeom>
          <a:noFill/>
          <a:ln w="9525">
            <a:noFill/>
            <a:miter lim="800000"/>
            <a:headEnd/>
            <a:tailEnd/>
          </a:ln>
          <a:effectLst/>
        </p:spPr>
      </p:pic>
      <p:pic>
        <p:nvPicPr>
          <p:cNvPr id="7475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4800" y="2276566"/>
            <a:ext cx="7391400" cy="4505234"/>
          </a:xfrm>
          <a:prstGeom prst="rect">
            <a:avLst/>
          </a:prstGeom>
          <a:noFill/>
          <a:ln w="9525">
            <a:noFill/>
            <a:miter lim="800000"/>
            <a:headEnd/>
            <a:tailEnd/>
          </a:ln>
          <a:effectLst/>
        </p:spPr>
      </p:pic>
      <p:sp>
        <p:nvSpPr>
          <p:cNvPr id="7" name="Rectangle 6"/>
          <p:cNvSpPr/>
          <p:nvPr/>
        </p:nvSpPr>
        <p:spPr>
          <a:xfrm>
            <a:off x="228600" y="26313"/>
            <a:ext cx="4572000" cy="430887"/>
          </a:xfrm>
          <a:prstGeom prst="rect">
            <a:avLst/>
          </a:prstGeom>
        </p:spPr>
        <p:txBody>
          <a:bodyPr>
            <a:spAutoFit/>
          </a:bodyPr>
          <a:lstStyle/>
          <a:p>
            <a:r>
              <a:rPr lang="en-US" sz="1100" dirty="0">
                <a:hlinkClick r:id="rId4"/>
              </a:rPr>
              <a:t>http://blog.tiqiq.com/2016/11/cubs-world-series-ticket-prices/</a:t>
            </a:r>
            <a:endParaRPr lang="en-US" sz="1100" dirty="0"/>
          </a:p>
          <a:p>
            <a:endParaRPr lang="en-US" sz="11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200" y="1447800"/>
            <a:ext cx="4343400" cy="4572000"/>
          </a:xfrm>
          <a:prstGeom prst="rect">
            <a:avLst/>
          </a:prstGeom>
          <a:noFill/>
          <a:ln w="9525">
            <a:noFill/>
            <a:miter lim="800000"/>
            <a:headEnd/>
            <a:tailEnd/>
          </a:ln>
          <a:effectLst/>
        </p:spPr>
      </p:pic>
      <p:pic>
        <p:nvPicPr>
          <p:cNvPr id="7680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19600" y="1447800"/>
            <a:ext cx="4648200" cy="4648200"/>
          </a:xfrm>
          <a:prstGeom prst="rect">
            <a:avLst/>
          </a:prstGeom>
          <a:noFill/>
          <a:ln w="9525">
            <a:noFill/>
            <a:miter lim="800000"/>
            <a:headEnd/>
            <a:tailEnd/>
          </a:ln>
          <a:effectLst/>
        </p:spPr>
      </p:pic>
      <p:sp>
        <p:nvSpPr>
          <p:cNvPr id="6" name="TextBox 5"/>
          <p:cNvSpPr txBox="1"/>
          <p:nvPr/>
        </p:nvSpPr>
        <p:spPr>
          <a:xfrm>
            <a:off x="381000" y="545068"/>
            <a:ext cx="4506362" cy="369332"/>
          </a:xfrm>
          <a:prstGeom prst="rect">
            <a:avLst/>
          </a:prstGeom>
          <a:noFill/>
        </p:spPr>
        <p:txBody>
          <a:bodyPr wrap="none" rtlCol="0">
            <a:spAutoFit/>
          </a:bodyPr>
          <a:lstStyle/>
          <a:p>
            <a:r>
              <a:rPr lang="en-US" b="1" dirty="0"/>
              <a:t>Fanalytics – 360 degree  view of the fan</a:t>
            </a:r>
          </a:p>
        </p:txBody>
      </p:sp>
    </p:spTree>
    <p:extLst>
      <p:ext uri="{BB962C8B-B14F-4D97-AF65-F5344CB8AC3E}">
        <p14:creationId xmlns:p14="http://schemas.microsoft.com/office/powerpoint/2010/main" val="4202717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FBE098-65AE-47C1-AC6B-8EC27B47F323}"/>
              </a:ext>
            </a:extLst>
          </p:cNvPr>
          <p:cNvPicPr>
            <a:picLocks noChangeAspect="1"/>
          </p:cNvPicPr>
          <p:nvPr/>
        </p:nvPicPr>
        <p:blipFill rotWithShape="1">
          <a:blip r:embed="rId2"/>
          <a:srcRect l="39894" t="23265" r="26516" b="34018"/>
          <a:stretch/>
        </p:blipFill>
        <p:spPr>
          <a:xfrm>
            <a:off x="304800" y="609600"/>
            <a:ext cx="8153400" cy="5616356"/>
          </a:xfrm>
          <a:prstGeom prst="rect">
            <a:avLst/>
          </a:prstGeom>
          <a:ln w="15875">
            <a:solidFill>
              <a:srgbClr val="002060"/>
            </a:solidFill>
          </a:ln>
        </p:spPr>
      </p:pic>
    </p:spTree>
    <p:extLst>
      <p:ext uri="{BB962C8B-B14F-4D97-AF65-F5344CB8AC3E}">
        <p14:creationId xmlns:p14="http://schemas.microsoft.com/office/powerpoint/2010/main" val="35640495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13872</TotalTime>
  <Words>2198</Words>
  <Application>Microsoft Office PowerPoint</Application>
  <PresentationFormat>On-screen Show (4:3)</PresentationFormat>
  <Paragraphs>255</Paragraphs>
  <Slides>81</Slides>
  <Notes>42</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Arial</vt:lpstr>
      <vt:lpstr>Calibri</vt:lpstr>
      <vt:lpstr>Georgia</vt:lpstr>
      <vt:lpstr>Symbol</vt:lpstr>
      <vt:lpstr>Tinos</vt:lpstr>
      <vt:lpstr>Clarity</vt:lpstr>
      <vt:lpstr>PowerPoint Presentation</vt:lpstr>
      <vt:lpstr>Course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Predictions – one crazy week in 2016</vt:lpstr>
      <vt:lpstr>PowerPoint Presentation</vt:lpstr>
      <vt:lpstr>Ticket Sales – the lifeblood of the team business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Pricing to budget/cost</vt:lpstr>
      <vt:lpstr>Pricing to demand - price scale consolidation</vt:lpstr>
      <vt:lpstr>PowerPoint Presentation</vt:lpstr>
      <vt:lpstr>Traditional – Static/Variable – Fair Price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Dynamic – Market Demand Airline Pricing  Needs vs. Wants</vt:lpstr>
      <vt:lpstr>Dynamic – Online Retail</vt:lpstr>
      <vt:lpstr>PowerPoint Presentation</vt:lpstr>
      <vt:lpstr>PowerPoint Presentation</vt:lpstr>
      <vt:lpstr>PowerPoint Presentation</vt:lpstr>
      <vt:lpstr>PowerPoint Presentation</vt:lpstr>
      <vt:lpstr>PowerPoint Presentation</vt:lpstr>
      <vt:lpstr>Dynamic – Communication</vt:lpstr>
      <vt:lpstr>PowerPoint Presentation</vt:lpstr>
      <vt:lpstr>PowerPoint Presentation</vt:lpstr>
      <vt:lpstr>PowerPoint Presentation</vt:lpstr>
      <vt:lpstr>PowerPoint Presentation</vt:lpstr>
      <vt:lpstr>PowerPoint Presentation</vt:lpstr>
      <vt:lpstr>Data Sources – Ticket Pricing</vt:lpstr>
      <vt:lpstr>Staples Center - NBA</vt:lpstr>
      <vt:lpstr>Assignment #2</vt:lpstr>
      <vt:lpstr>PowerPoint Presentation</vt:lpstr>
      <vt:lpstr>PowerPoint Presentation</vt:lpstr>
      <vt:lpstr>PowerPoint Presentation</vt:lpstr>
      <vt:lpstr>PowerPoint Presentation</vt:lpstr>
      <vt:lpstr>PowerPoint Presentation</vt:lpstr>
      <vt:lpstr>KPI: Elasticity of Demand</vt:lpstr>
      <vt:lpstr>NBA – Elasticity of Demand Models</vt:lpstr>
      <vt:lpstr>Failure to price strategically can have long term ramifications</vt:lpstr>
      <vt:lpstr>PowerPoint Presentation</vt:lpstr>
      <vt:lpstr>PowerPoint Presentation</vt:lpstr>
      <vt:lpstr>PowerPoint Presentation</vt:lpstr>
      <vt:lpstr>U.Minn- Multi-game offer</vt:lpstr>
      <vt:lpstr>Northwestern – Dutch Auction</vt:lpstr>
      <vt:lpstr>Stanford – Predictable Dynamic Pricing</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Sports marketing history</dc:title>
  <dc:creator>Scott</dc:creator>
  <cp:lastModifiedBy>Scott  Lewis</cp:lastModifiedBy>
  <cp:revision>793</cp:revision>
  <dcterms:created xsi:type="dcterms:W3CDTF">2012-09-09T01:40:29Z</dcterms:created>
  <dcterms:modified xsi:type="dcterms:W3CDTF">2021-11-02T17:51:21Z</dcterms:modified>
</cp:coreProperties>
</file>